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8" r:id="rId3"/>
    <p:sldId id="270" r:id="rId4"/>
    <p:sldId id="271" r:id="rId5"/>
    <p:sldId id="261" r:id="rId6"/>
    <p:sldId id="262" r:id="rId7"/>
    <p:sldId id="263" r:id="rId8"/>
    <p:sldId id="264" r:id="rId9"/>
    <p:sldId id="266" r:id="rId10"/>
    <p:sldId id="273" r:id="rId11"/>
    <p:sldId id="276" r:id="rId12"/>
    <p:sldId id="272" r:id="rId13"/>
    <p:sldId id="268" r:id="rId14"/>
    <p:sldId id="269" r:id="rId1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6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B81EE81-2666-4183-9AD2-C2648FB5A7E6}" type="datetimeFigureOut">
              <a:rPr lang="en-AU" smtClean="0"/>
              <a:t>1/03/2018</a:t>
            </a:fld>
            <a:endParaRPr lang="en-AU"/>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62AC378F-1512-44FF-974A-E1E4B11F7167}" type="slidenum">
              <a:rPr lang="en-AU" smtClean="0"/>
              <a:t>‹#›</a:t>
            </a:fld>
            <a:endParaRPr lang="en-AU"/>
          </a:p>
        </p:txBody>
      </p:sp>
    </p:spTree>
    <p:extLst>
      <p:ext uri="{BB962C8B-B14F-4D97-AF65-F5344CB8AC3E}">
        <p14:creationId xmlns:p14="http://schemas.microsoft.com/office/powerpoint/2010/main" val="1398111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80DFF42-6D1B-473B-9CF6-EDEEB49778BF}" type="datetimeFigureOut">
              <a:rPr lang="en-AU" smtClean="0"/>
              <a:t>1/03/2018</a:t>
            </a:fld>
            <a:endParaRPr lang="en-AU"/>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8A062BF-09D0-4775-B1EA-764B7CA44800}" type="slidenum">
              <a:rPr lang="en-AU" smtClean="0"/>
              <a:t>‹#›</a:t>
            </a:fld>
            <a:endParaRPr lang="en-AU"/>
          </a:p>
        </p:txBody>
      </p:sp>
    </p:spTree>
    <p:extLst>
      <p:ext uri="{BB962C8B-B14F-4D97-AF65-F5344CB8AC3E}">
        <p14:creationId xmlns:p14="http://schemas.microsoft.com/office/powerpoint/2010/main" val="169351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B5CD827C-AF7B-4F59-B38B-FD6D8C2350CE}" type="slidenum">
              <a:rPr kumimoji="0" lang="en-GB" altLang="zh-HK" sz="1100" smtClean="0">
                <a:latin typeface="Calibri" pitchFamily="34" charset="0"/>
              </a:rPr>
              <a:pPr/>
              <a:t>1</a:t>
            </a:fld>
            <a:endParaRPr kumimoji="0" lang="en-GB" altLang="zh-HK" sz="11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10</a:t>
            </a:fld>
            <a:endParaRPr kumimoji="0" lang="en-GB" altLang="zh-HK" sz="110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11</a:t>
            </a:fld>
            <a:endParaRPr kumimoji="0" lang="en-GB" altLang="zh-HK" sz="11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12</a:t>
            </a:fld>
            <a:endParaRPr kumimoji="0" lang="en-GB" altLang="zh-HK" sz="110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zh-HK"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5A285E8E-9FA8-4C5B-AD6B-E59BD2C220EE}" type="slidenum">
              <a:rPr kumimoji="0" lang="en-GB" altLang="zh-HK" sz="1100" smtClean="0">
                <a:latin typeface="Calibri" pitchFamily="34" charset="0"/>
              </a:rPr>
              <a:pPr/>
              <a:t>13</a:t>
            </a:fld>
            <a:endParaRPr kumimoji="0" lang="en-GB" altLang="zh-HK" sz="110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B6DAE7DB-68FE-4AA1-98F0-68F24034E5CD}" type="slidenum">
              <a:rPr kumimoji="0" lang="en-GB" altLang="zh-HK" sz="1100" smtClean="0">
                <a:latin typeface="Calibri" pitchFamily="34" charset="0"/>
              </a:rPr>
              <a:pPr/>
              <a:t>14</a:t>
            </a:fld>
            <a:endParaRPr kumimoji="0" lang="en-GB" altLang="zh-HK" sz="110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2</a:t>
            </a:fld>
            <a:endParaRPr kumimoji="0" lang="en-GB" altLang="zh-HK" sz="11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3</a:t>
            </a:fld>
            <a:endParaRPr kumimoji="0" lang="en-GB" altLang="zh-HK" sz="110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4</a:t>
            </a:fld>
            <a:endParaRPr kumimoji="0" lang="en-GB" altLang="zh-HK" sz="11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5</a:t>
            </a:fld>
            <a:endParaRPr kumimoji="0" lang="en-GB" altLang="zh-HK" sz="11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6</a:t>
            </a:fld>
            <a:endParaRPr kumimoji="0" lang="en-GB" altLang="zh-HK" sz="110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7</a:t>
            </a:fld>
            <a:endParaRPr kumimoji="0" lang="en-GB" altLang="zh-HK" sz="110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8</a:t>
            </a:fld>
            <a:endParaRPr kumimoji="0" lang="en-GB" altLang="zh-HK" sz="11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8B86D9D1-E7FD-4600-9650-4ACD654918FD}" type="slidenum">
              <a:rPr kumimoji="0" lang="en-GB" altLang="zh-HK" sz="1100" smtClean="0">
                <a:latin typeface="Calibri" pitchFamily="34" charset="0"/>
              </a:rPr>
              <a:pPr/>
              <a:t>9</a:t>
            </a:fld>
            <a:endParaRPr kumimoji="0" lang="en-GB" altLang="zh-HK" sz="11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C6FC844-26A8-4D0A-AA47-E0B36D0815AD}" type="datetimeFigureOut">
              <a:rPr lang="en-AU" smtClean="0"/>
              <a:t>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386825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C6FC844-26A8-4D0A-AA47-E0B36D0815AD}" type="datetimeFigureOut">
              <a:rPr lang="en-AU" smtClean="0"/>
              <a:t>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84523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C6FC844-26A8-4D0A-AA47-E0B36D0815AD}" type="datetimeFigureOut">
              <a:rPr lang="en-AU" smtClean="0"/>
              <a:t>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173052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traight Connector 28"/>
          <p:cNvSpPr>
            <a:spLocks noChangeShapeType="1"/>
          </p:cNvSpPr>
          <p:nvPr userDrawn="1"/>
        </p:nvSpPr>
        <p:spPr bwMode="auto">
          <a:xfrm>
            <a:off x="457200" y="1143000"/>
            <a:ext cx="8229600" cy="0"/>
          </a:xfrm>
          <a:prstGeom prst="line">
            <a:avLst/>
          </a:prstGeom>
          <a:noFill/>
          <a:ln w="9525" algn="ctr">
            <a:solidFill>
              <a:srgbClr val="959595"/>
            </a:solidFill>
            <a:prstDash val="dash"/>
            <a:round/>
            <a:headEnd/>
            <a:tailEnd/>
          </a:ln>
        </p:spPr>
        <p:txBody>
          <a:bodyPr/>
          <a:lstStyle/>
          <a:p>
            <a:pPr eaLnBrk="1" hangingPunct="1">
              <a:defRPr/>
            </a:pPr>
            <a:endParaRPr lang="zh-CN" altLang="en-US">
              <a:effectLst>
                <a:outerShdw blurRad="38100" dist="38100" dir="2700000" algn="tl">
                  <a:srgbClr val="000000">
                    <a:alpha val="43137"/>
                  </a:srgbClr>
                </a:outerShdw>
              </a:effectLst>
              <a:latin typeface="Arial" pitchFamily="34" charset="0"/>
            </a:endParaRPr>
          </a:p>
        </p:txBody>
      </p:sp>
      <p:sp>
        <p:nvSpPr>
          <p:cNvPr id="4" name="Straight Connector 27"/>
          <p:cNvSpPr>
            <a:spLocks noChangeShapeType="1"/>
          </p:cNvSpPr>
          <p:nvPr userDrawn="1"/>
        </p:nvSpPr>
        <p:spPr bwMode="auto">
          <a:xfrm>
            <a:off x="457200" y="6353175"/>
            <a:ext cx="8229600" cy="0"/>
          </a:xfrm>
          <a:prstGeom prst="line">
            <a:avLst/>
          </a:prstGeom>
          <a:noFill/>
          <a:ln w="9525" algn="ctr">
            <a:solidFill>
              <a:srgbClr val="959595"/>
            </a:solidFill>
            <a:prstDash val="dash"/>
            <a:round/>
            <a:headEnd/>
            <a:tailEnd/>
          </a:ln>
        </p:spPr>
        <p:txBody>
          <a:bodyPr/>
          <a:lstStyle/>
          <a:p>
            <a:pPr eaLnBrk="1" hangingPunct="1">
              <a:defRPr/>
            </a:pPr>
            <a:endParaRPr lang="zh-CN" altLang="en-US">
              <a:effectLst>
                <a:outerShdw blurRad="38100" dist="38100" dir="2700000" algn="tl">
                  <a:srgbClr val="000000">
                    <a:alpha val="43137"/>
                  </a:srgbClr>
                </a:outerShdw>
              </a:effectLst>
              <a:latin typeface="Arial" pitchFamily="34" charset="0"/>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9567"/>
          <a:stretch>
            <a:fillRect/>
          </a:stretch>
        </p:blipFill>
        <p:spPr bwMode="auto">
          <a:xfrm>
            <a:off x="7045325" y="5727700"/>
            <a:ext cx="1641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21"/>
          <p:cNvSpPr>
            <a:spLocks noGrp="1"/>
          </p:cNvSpPr>
          <p:nvPr>
            <p:ph type="title"/>
          </p:nvPr>
        </p:nvSpPr>
        <p:spPr bwMode="auto">
          <a:xfrm>
            <a:off x="457200" y="152400"/>
            <a:ext cx="8229600" cy="990600"/>
          </a:xfrm>
          <a:prstGeom prst="rect">
            <a:avLst/>
          </a:prstGeom>
          <a:noFill/>
          <a:ln>
            <a:noFill/>
          </a:ln>
          <a:extLst/>
        </p:spPr>
        <p:txBody>
          <a:bodyPr/>
          <a:lstStyle/>
          <a:p>
            <a:pPr lvl="0"/>
            <a:r>
              <a:rPr lang="en-US" altLang="zh-HK" dirty="0" smtClean="0"/>
              <a:t>Click to edit Master title style</a:t>
            </a:r>
          </a:p>
        </p:txBody>
      </p:sp>
    </p:spTree>
    <p:extLst>
      <p:ext uri="{BB962C8B-B14F-4D97-AF65-F5344CB8AC3E}">
        <p14:creationId xmlns:p14="http://schemas.microsoft.com/office/powerpoint/2010/main" val="317781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C6FC844-26A8-4D0A-AA47-E0B36D0815AD}" type="datetimeFigureOut">
              <a:rPr lang="en-AU" smtClean="0"/>
              <a:t>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396839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FC844-26A8-4D0A-AA47-E0B36D0815AD}" type="datetimeFigureOut">
              <a:rPr lang="en-AU" smtClean="0"/>
              <a:t>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39410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C6FC844-26A8-4D0A-AA47-E0B36D0815AD}" type="datetimeFigureOut">
              <a:rPr lang="en-AU" smtClean="0"/>
              <a:t>1/03/2018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168212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C6FC844-26A8-4D0A-AA47-E0B36D0815AD}" type="datetimeFigureOut">
              <a:rPr lang="en-AU" smtClean="0"/>
              <a:t>1/03/2018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413357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C6FC844-26A8-4D0A-AA47-E0B36D0815AD}" type="datetimeFigureOut">
              <a:rPr lang="en-AU" smtClean="0"/>
              <a:t>1/03/2018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107741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FC844-26A8-4D0A-AA47-E0B36D0815AD}" type="datetimeFigureOut">
              <a:rPr lang="en-AU" smtClean="0"/>
              <a:t>1/03/2018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293153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C844-26A8-4D0A-AA47-E0B36D0815AD}" type="datetimeFigureOut">
              <a:rPr lang="en-AU" smtClean="0"/>
              <a:t>1/03/2018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402892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FC844-26A8-4D0A-AA47-E0B36D0815AD}" type="datetimeFigureOut">
              <a:rPr lang="en-AU" smtClean="0"/>
              <a:t>1/03/2018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13FB5-F884-45E7-8841-030975DDF8DF}" type="slidenum">
              <a:rPr lang="en-AU" smtClean="0"/>
              <a:t>‹#›</a:t>
            </a:fld>
            <a:endParaRPr lang="en-AU"/>
          </a:p>
        </p:txBody>
      </p:sp>
    </p:spTree>
    <p:extLst>
      <p:ext uri="{BB962C8B-B14F-4D97-AF65-F5344CB8AC3E}">
        <p14:creationId xmlns:p14="http://schemas.microsoft.com/office/powerpoint/2010/main" val="21828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FC844-26A8-4D0A-AA47-E0B36D0815AD}" type="datetimeFigureOut">
              <a:rPr lang="en-AU" smtClean="0"/>
              <a:t>1/03/2018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13FB5-F884-45E7-8841-030975DDF8DF}" type="slidenum">
              <a:rPr lang="en-AU" smtClean="0"/>
              <a:t>‹#›</a:t>
            </a:fld>
            <a:endParaRPr lang="en-AU"/>
          </a:p>
        </p:txBody>
      </p:sp>
    </p:spTree>
    <p:extLst>
      <p:ext uri="{BB962C8B-B14F-4D97-AF65-F5344CB8AC3E}">
        <p14:creationId xmlns:p14="http://schemas.microsoft.com/office/powerpoint/2010/main" val="107662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nquiries@charltonslaw.co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www.charltonslaw.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boasecohencollins.com/" TargetMode="External"/><Relationship Id="rId3" Type="http://schemas.openxmlformats.org/officeDocument/2006/relationships/image" Target="../media/image12.jpe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avrioadvocati.com/" TargetMode="External"/><Relationship Id="rId5" Type="http://schemas.openxmlformats.org/officeDocument/2006/relationships/hyperlink" Target="mailto:enquiries.shanghai@charltonslaw.com" TargetMode="External"/><Relationship Id="rId10" Type="http://schemas.openxmlformats.org/officeDocument/2006/relationships/hyperlink" Target="mailto:enquiries.myanmar@charltonslaw.com" TargetMode="External"/><Relationship Id="rId4" Type="http://schemas.openxmlformats.org/officeDocument/2006/relationships/hyperlink" Target="mailto:enquiries.beijing@charltonslaw.com"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827088" y="1484313"/>
            <a:ext cx="6624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kumimoji="1" sz="1600">
                <a:solidFill>
                  <a:schemeClr val="tx1"/>
                </a:solidFill>
                <a:latin typeface="Arial" charset="0"/>
                <a:ea typeface="PMingLiU" pitchFamily="18" charset="-120"/>
              </a:defRPr>
            </a:lvl1pPr>
            <a:lvl2pPr marL="742950" indent="-285750" defTabSz="912813">
              <a:defRPr kumimoji="1" sz="1600">
                <a:solidFill>
                  <a:schemeClr val="tx1"/>
                </a:solidFill>
                <a:latin typeface="Arial" charset="0"/>
                <a:ea typeface="PMingLiU" pitchFamily="18" charset="-120"/>
              </a:defRPr>
            </a:lvl2pPr>
            <a:lvl3pPr marL="1143000" indent="-228600" defTabSz="912813">
              <a:defRPr kumimoji="1" sz="1600">
                <a:solidFill>
                  <a:schemeClr val="tx1"/>
                </a:solidFill>
                <a:latin typeface="Arial" charset="0"/>
                <a:ea typeface="PMingLiU" pitchFamily="18" charset="-120"/>
              </a:defRPr>
            </a:lvl3pPr>
            <a:lvl4pPr marL="1600200" indent="-228600" defTabSz="912813">
              <a:defRPr kumimoji="1" sz="1600">
                <a:solidFill>
                  <a:schemeClr val="tx1"/>
                </a:solidFill>
                <a:latin typeface="Arial" charset="0"/>
                <a:ea typeface="PMingLiU" pitchFamily="18" charset="-120"/>
              </a:defRPr>
            </a:lvl4pPr>
            <a:lvl5pPr marL="2057400" indent="-228600" defTabSz="912813">
              <a:defRPr kumimoji="1" sz="1600">
                <a:solidFill>
                  <a:schemeClr val="tx1"/>
                </a:solidFill>
                <a:latin typeface="Arial" charset="0"/>
                <a:ea typeface="PMingLiU" pitchFamily="18" charset="-120"/>
              </a:defRPr>
            </a:lvl5pPr>
            <a:lvl6pPr marL="2514600" indent="-228600" defTabSz="912813"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defTabSz="912813"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defTabSz="912813"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defTabSz="912813" eaLnBrk="0" fontAlgn="base" hangingPunct="0">
              <a:spcBef>
                <a:spcPct val="0"/>
              </a:spcBef>
              <a:spcAft>
                <a:spcPct val="0"/>
              </a:spcAft>
              <a:defRPr kumimoji="1" sz="1600">
                <a:solidFill>
                  <a:schemeClr val="tx1"/>
                </a:solidFill>
                <a:latin typeface="Arial" charset="0"/>
                <a:ea typeface="PMingLiU" pitchFamily="18" charset="-120"/>
              </a:defRPr>
            </a:lvl9pPr>
          </a:lstStyle>
          <a:p>
            <a:pPr eaLnBrk="1" hangingPunct="1"/>
            <a:endParaRPr kumimoji="0" lang="en-GB" altLang="zh-HK" sz="2000" b="1">
              <a:solidFill>
                <a:schemeClr val="accent1"/>
              </a:solidFill>
              <a:latin typeface="Trebuchet MS" pitchFamily="34" charset="0"/>
            </a:endParaRPr>
          </a:p>
          <a:p>
            <a:pPr eaLnBrk="1" hangingPunct="1"/>
            <a:endParaRPr kumimoji="0" lang="en-GB" altLang="zh-HK">
              <a:solidFill>
                <a:schemeClr val="tx2"/>
              </a:solidFill>
              <a:latin typeface="Century Gothic" pitchFamily="34" charset="0"/>
            </a:endParaRPr>
          </a:p>
        </p:txBody>
      </p:sp>
      <p:sp>
        <p:nvSpPr>
          <p:cNvPr id="8195" name="文字方塊 6"/>
          <p:cNvSpPr txBox="1">
            <a:spLocks noChangeArrowheads="1"/>
          </p:cNvSpPr>
          <p:nvPr/>
        </p:nvSpPr>
        <p:spPr bwMode="auto">
          <a:xfrm>
            <a:off x="7126288" y="6381750"/>
            <a:ext cx="154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1600">
                <a:solidFill>
                  <a:schemeClr val="tx1"/>
                </a:solidFill>
                <a:latin typeface="Arial" charset="0"/>
                <a:ea typeface="PMingLiU" pitchFamily="18" charset="-120"/>
              </a:defRPr>
            </a:lvl1pPr>
            <a:lvl2pPr marL="742950" indent="-285750" defTabSz="912813">
              <a:defRPr kumimoji="1" sz="1600">
                <a:solidFill>
                  <a:schemeClr val="tx1"/>
                </a:solidFill>
                <a:latin typeface="Arial" charset="0"/>
                <a:ea typeface="PMingLiU" pitchFamily="18" charset="-120"/>
              </a:defRPr>
            </a:lvl2pPr>
            <a:lvl3pPr marL="1143000" indent="-228600" defTabSz="912813">
              <a:defRPr kumimoji="1" sz="1600">
                <a:solidFill>
                  <a:schemeClr val="tx1"/>
                </a:solidFill>
                <a:latin typeface="Arial" charset="0"/>
                <a:ea typeface="PMingLiU" pitchFamily="18" charset="-120"/>
              </a:defRPr>
            </a:lvl3pPr>
            <a:lvl4pPr marL="1600200" indent="-228600" defTabSz="912813">
              <a:defRPr kumimoji="1" sz="1600">
                <a:solidFill>
                  <a:schemeClr val="tx1"/>
                </a:solidFill>
                <a:latin typeface="Arial" charset="0"/>
                <a:ea typeface="PMingLiU" pitchFamily="18" charset="-120"/>
              </a:defRPr>
            </a:lvl4pPr>
            <a:lvl5pPr marL="2057400" indent="-228600" defTabSz="912813">
              <a:defRPr kumimoji="1" sz="1600">
                <a:solidFill>
                  <a:schemeClr val="tx1"/>
                </a:solidFill>
                <a:latin typeface="Arial" charset="0"/>
                <a:ea typeface="PMingLiU" pitchFamily="18" charset="-120"/>
              </a:defRPr>
            </a:lvl5pPr>
            <a:lvl6pPr marL="2514600" indent="-228600" defTabSz="912813"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defTabSz="912813"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defTabSz="912813"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defTabSz="912813" eaLnBrk="0" fontAlgn="base" hangingPunct="0">
              <a:spcBef>
                <a:spcPct val="0"/>
              </a:spcBef>
              <a:spcAft>
                <a:spcPct val="0"/>
              </a:spcAft>
              <a:defRPr kumimoji="1" sz="1600">
                <a:solidFill>
                  <a:schemeClr val="tx1"/>
                </a:solidFill>
                <a:latin typeface="Arial" charset="0"/>
                <a:ea typeface="PMingLiU" pitchFamily="18" charset="-120"/>
              </a:defRPr>
            </a:lvl9pPr>
          </a:lstStyle>
          <a:p>
            <a:pPr algn="r" eaLnBrk="1" hangingPunct="1"/>
            <a:r>
              <a:rPr kumimoji="0" lang="en-GB" altLang="zh-HK" sz="1200">
                <a:solidFill>
                  <a:srgbClr val="C80E1D"/>
                </a:solidFill>
                <a:latin typeface="Calibri" pitchFamily="34" charset="0"/>
              </a:rPr>
              <a:t>Private &amp; Confidential</a:t>
            </a:r>
          </a:p>
        </p:txBody>
      </p:sp>
      <p:sp>
        <p:nvSpPr>
          <p:cNvPr id="8196" name="投影片編號版面配置區 3"/>
          <p:cNvSpPr txBox="1">
            <a:spLocks/>
          </p:cNvSpPr>
          <p:nvPr/>
        </p:nvSpPr>
        <p:spPr bwMode="auto">
          <a:xfrm>
            <a:off x="8683625" y="6597650"/>
            <a:ext cx="352425" cy="222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pPr eaLnBrk="1" hangingPunct="1"/>
            <a:endParaRPr kumimoji="0" lang="en-GB" altLang="zh-HK" sz="1800">
              <a:solidFill>
                <a:schemeClr val="tx2"/>
              </a:solidFill>
              <a:latin typeface="Calibri" pitchFamily="34" charset="0"/>
            </a:endParaRPr>
          </a:p>
        </p:txBody>
      </p:sp>
      <p:sp>
        <p:nvSpPr>
          <p:cNvPr id="8197" name="文字方塊 6"/>
          <p:cNvSpPr txBox="1">
            <a:spLocks noChangeArrowheads="1"/>
          </p:cNvSpPr>
          <p:nvPr/>
        </p:nvSpPr>
        <p:spPr bwMode="auto">
          <a:xfrm>
            <a:off x="395288" y="6434138"/>
            <a:ext cx="165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1600">
                <a:solidFill>
                  <a:schemeClr val="tx1"/>
                </a:solidFill>
                <a:latin typeface="Arial" charset="0"/>
                <a:ea typeface="PMingLiU" pitchFamily="18" charset="-120"/>
              </a:defRPr>
            </a:lvl1pPr>
            <a:lvl2pPr marL="742950" indent="-285750" defTabSz="912813">
              <a:defRPr kumimoji="1" sz="1600">
                <a:solidFill>
                  <a:schemeClr val="tx1"/>
                </a:solidFill>
                <a:latin typeface="Arial" charset="0"/>
                <a:ea typeface="PMingLiU" pitchFamily="18" charset="-120"/>
              </a:defRPr>
            </a:lvl2pPr>
            <a:lvl3pPr marL="1143000" indent="-228600" defTabSz="912813">
              <a:defRPr kumimoji="1" sz="1600">
                <a:solidFill>
                  <a:schemeClr val="tx1"/>
                </a:solidFill>
                <a:latin typeface="Arial" charset="0"/>
                <a:ea typeface="PMingLiU" pitchFamily="18" charset="-120"/>
              </a:defRPr>
            </a:lvl3pPr>
            <a:lvl4pPr marL="1600200" indent="-228600" defTabSz="912813">
              <a:defRPr kumimoji="1" sz="1600">
                <a:solidFill>
                  <a:schemeClr val="tx1"/>
                </a:solidFill>
                <a:latin typeface="Arial" charset="0"/>
                <a:ea typeface="PMingLiU" pitchFamily="18" charset="-120"/>
              </a:defRPr>
            </a:lvl4pPr>
            <a:lvl5pPr marL="2057400" indent="-228600" defTabSz="912813">
              <a:defRPr kumimoji="1" sz="1600">
                <a:solidFill>
                  <a:schemeClr val="tx1"/>
                </a:solidFill>
                <a:latin typeface="Arial" charset="0"/>
                <a:ea typeface="PMingLiU" pitchFamily="18" charset="-120"/>
              </a:defRPr>
            </a:lvl5pPr>
            <a:lvl6pPr marL="2514600" indent="-228600" defTabSz="912813"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defTabSz="912813"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defTabSz="912813"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defTabSz="912813" eaLnBrk="0" fontAlgn="base" hangingPunct="0">
              <a:spcBef>
                <a:spcPct val="0"/>
              </a:spcBef>
              <a:spcAft>
                <a:spcPct val="0"/>
              </a:spcAft>
              <a:defRPr kumimoji="1" sz="1600">
                <a:solidFill>
                  <a:schemeClr val="tx1"/>
                </a:solidFill>
                <a:latin typeface="Arial" charset="0"/>
                <a:ea typeface="PMingLiU" pitchFamily="18" charset="-120"/>
              </a:defRPr>
            </a:lvl9pPr>
          </a:lstStyle>
          <a:p>
            <a:pPr algn="r" eaLnBrk="1" hangingPunct="1">
              <a:spcBef>
                <a:spcPts val="600"/>
              </a:spcBef>
            </a:pPr>
            <a:r>
              <a:rPr kumimoji="0" lang="en-GB" altLang="zh-HK" sz="1200">
                <a:solidFill>
                  <a:srgbClr val="C80E1D"/>
                </a:solidFill>
                <a:latin typeface="Calibri" pitchFamily="34" charset="0"/>
              </a:rPr>
              <a:t>www.charltonslaw.com</a:t>
            </a:r>
          </a:p>
        </p:txBody>
      </p:sp>
      <p:sp>
        <p:nvSpPr>
          <p:cNvPr id="13" name="副標題 2"/>
          <p:cNvSpPr txBox="1">
            <a:spLocks/>
          </p:cNvSpPr>
          <p:nvPr/>
        </p:nvSpPr>
        <p:spPr bwMode="auto">
          <a:xfrm>
            <a:off x="381689" y="620688"/>
            <a:ext cx="8456821" cy="625226"/>
          </a:xfrm>
          <a:prstGeom prst="rect">
            <a:avLst/>
          </a:prstGeom>
          <a:noFill/>
          <a:ln>
            <a:noFill/>
          </a:ln>
          <a:effectLst>
            <a:reflection blurRad="6350" stA="95000" endPos="0" dist="50800" dir="5400000" sy="-100000" algn="bl" rotWithShape="0"/>
          </a:effectLst>
          <a:scene3d>
            <a:camera prst="orthographicFront"/>
            <a:lightRig rig="threePt" dir="t"/>
          </a:scene3d>
          <a:sp3d>
            <a:bevelT/>
          </a:sp3d>
          <a:extLst/>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1600" kern="1200">
                <a:solidFill>
                  <a:schemeClr val="tx1"/>
                </a:solidFill>
                <a:latin typeface="Calibri" pitchFamily="34" charset="0"/>
                <a:ea typeface="+mn-ea"/>
                <a:cs typeface="Calibri" pitchFamily="34" charset="0"/>
              </a:defRPr>
            </a:lvl1pPr>
            <a:lvl2pPr marL="625475" indent="-269875" algn="l" rtl="0" eaLnBrk="0" fontAlgn="base" hangingPunct="0">
              <a:spcBef>
                <a:spcPts val="500"/>
              </a:spcBef>
              <a:spcAft>
                <a:spcPct val="0"/>
              </a:spcAft>
              <a:buClr>
                <a:srgbClr val="727CA3"/>
              </a:buClr>
              <a:buSzPct val="76000"/>
              <a:buFont typeface="Calibri" pitchFamily="34" charset="0"/>
              <a:buChar char="○"/>
              <a:defRPr sz="1600" kern="1200">
                <a:solidFill>
                  <a:schemeClr val="tx1"/>
                </a:solidFill>
                <a:latin typeface="Calibri" pitchFamily="34" charset="0"/>
                <a:ea typeface="+mn-ea"/>
                <a:cs typeface="Calibri" pitchFamily="34" charset="0"/>
              </a:defRPr>
            </a:lvl2pPr>
            <a:lvl3pPr marL="890588" indent="-203200" algn="l" rtl="0" eaLnBrk="0" fontAlgn="base" hangingPunct="0">
              <a:spcBef>
                <a:spcPts val="500"/>
              </a:spcBef>
              <a:spcAft>
                <a:spcPct val="0"/>
              </a:spcAft>
              <a:buClr>
                <a:srgbClr val="727CA3"/>
              </a:buClr>
              <a:buSzPct val="76000"/>
              <a:buFont typeface="新細明體" pitchFamily="18" charset="-120"/>
              <a:buChar char="＊"/>
              <a:defRPr sz="1600" kern="1200">
                <a:solidFill>
                  <a:schemeClr val="tx1"/>
                </a:solidFill>
                <a:latin typeface="Calibri" pitchFamily="34" charset="0"/>
                <a:ea typeface="+mn-ea"/>
                <a:cs typeface="Calibri" pitchFamily="34" charset="0"/>
              </a:defRPr>
            </a:lvl3pPr>
            <a:lvl4pPr marL="1249363" indent="-206375" algn="l" rtl="0" eaLnBrk="0" fontAlgn="base" hangingPunct="0">
              <a:spcBef>
                <a:spcPts val="400"/>
              </a:spcBef>
              <a:spcAft>
                <a:spcPct val="0"/>
              </a:spcAft>
              <a:buClr>
                <a:srgbClr val="727CA3"/>
              </a:buClr>
              <a:buSzPct val="70000"/>
              <a:buFont typeface="Wingdings" pitchFamily="2" charset="2"/>
              <a:buChar char="p"/>
              <a:defRPr sz="1600" kern="1200">
                <a:solidFill>
                  <a:schemeClr val="tx1"/>
                </a:solidFill>
                <a:latin typeface="Calibri" pitchFamily="34" charset="0"/>
                <a:ea typeface="+mn-ea"/>
                <a:cs typeface="Calibri" pitchFamily="34" charset="0"/>
              </a:defRPr>
            </a:lvl4pPr>
            <a:lvl5pPr marL="1608138" indent="-198438" algn="l" rtl="0" eaLnBrk="0" fontAlgn="base" hangingPunct="0">
              <a:spcBef>
                <a:spcPts val="300"/>
              </a:spcBef>
              <a:spcAft>
                <a:spcPct val="0"/>
              </a:spcAft>
              <a:buClr>
                <a:srgbClr val="727CA3"/>
              </a:buClr>
              <a:buSzPct val="76000"/>
              <a:buFont typeface="Calibri" pitchFamily="34" charset="0"/>
              <a:buChar char="●"/>
              <a:defRPr sz="1600" kern="1200">
                <a:solidFill>
                  <a:schemeClr val="tx1"/>
                </a:solidFill>
                <a:latin typeface="Calibri" pitchFamily="34" charset="0"/>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eaLnBrk="1" fontAlgn="auto" hangingPunct="1">
              <a:spcAft>
                <a:spcPts val="0"/>
              </a:spcAft>
              <a:buClr>
                <a:srgbClr val="C80E1D"/>
              </a:buClr>
              <a:buFont typeface="Wingdings 3"/>
              <a:buChar char=""/>
              <a:defRPr/>
            </a:pPr>
            <a:r>
              <a:rPr lang="en-US" altLang="zh-HK" sz="1800" b="1" dirty="0">
                <a:latin typeface="Century Gothic" pitchFamily="34" charset="0"/>
                <a:ea typeface="Arial Unicode MS" pitchFamily="34" charset="-120"/>
                <a:cs typeface="Arial Unicode MS" pitchFamily="34" charset="-120"/>
              </a:rPr>
              <a:t>Hong Kong's law and regulation of the Blockchain and Cryptocurrencies</a:t>
            </a: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409700"/>
            <a:ext cx="73279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648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smtClean="0">
                <a:solidFill>
                  <a:srgbClr val="C00000"/>
                </a:solidFill>
                <a:latin typeface="Century Gothic" pitchFamily="34" charset="0"/>
                <a:ea typeface="PMingLiU" pitchFamily="18" charset="-120"/>
              </a:rPr>
              <a:t>SFC February 2018 Statement</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10</a:t>
            </a:fld>
            <a:endParaRPr kumimoji="0" lang="en-GB" altLang="zh-HK" sz="120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On </a:t>
            </a:r>
            <a:r>
              <a:rPr lang="en-US" altLang="zh-TW" sz="1500" dirty="0"/>
              <a:t>9 February </a:t>
            </a:r>
            <a:r>
              <a:rPr lang="en-US" altLang="zh-TW" sz="1500" dirty="0" smtClean="0"/>
              <a:t>2018, the SFC </a:t>
            </a:r>
            <a:r>
              <a:rPr lang="en-US" altLang="zh-TW" sz="1500" dirty="0"/>
              <a:t>issued a statement warning investors of cryptocurrency risks related to cryptocurrency exchange trading and buying into </a:t>
            </a:r>
            <a:r>
              <a:rPr lang="en-US" altLang="zh-TW" sz="1500" dirty="0" smtClean="0"/>
              <a:t>ICOs</a:t>
            </a:r>
            <a:endParaRPr lang="en-US" altLang="zh-TW" sz="1500" dirty="0"/>
          </a:p>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The </a:t>
            </a:r>
            <a:r>
              <a:rPr lang="en-US" altLang="zh-TW" sz="1500" dirty="0"/>
              <a:t>SFC has sent letters to seven cryptocurrency exchanges in Hong Kong or connected to Hong Kong notifying them that they should not trade cryptocurrencies which are “securities” as defined under the </a:t>
            </a:r>
            <a:r>
              <a:rPr lang="en-US" altLang="zh-TW" sz="1500" dirty="0" smtClean="0"/>
              <a:t>SFO </a:t>
            </a:r>
            <a:r>
              <a:rPr lang="en-US" altLang="zh-TW" sz="1500" dirty="0"/>
              <a:t>unless they are licensed by the </a:t>
            </a:r>
            <a:r>
              <a:rPr lang="en-US" altLang="zh-TW" sz="1500" dirty="0" smtClean="0"/>
              <a:t>SFC.  Most </a:t>
            </a:r>
            <a:r>
              <a:rPr lang="en-US" altLang="zh-TW" sz="1500" dirty="0"/>
              <a:t>of the cryptocurrency exchanges contacted by the SFC have apparently either</a:t>
            </a:r>
            <a:r>
              <a:rPr lang="en-US" altLang="zh-TW" sz="1500" dirty="0" smtClean="0"/>
              <a:t>:</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a:t>
            </a:r>
            <a:r>
              <a:rPr lang="en-US" altLang="zh-TW" sz="1500" dirty="0" err="1"/>
              <a:t>i</a:t>
            </a:r>
            <a:r>
              <a:rPr lang="en-US" altLang="zh-TW" sz="1500" dirty="0"/>
              <a:t>) confirmed that they do not trade cryptocurrencies which are “securities” under the SFO; </a:t>
            </a:r>
            <a:r>
              <a:rPr lang="en-US" altLang="zh-TW" sz="1500" dirty="0" smtClean="0"/>
              <a:t>or</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(ii</a:t>
            </a:r>
            <a:r>
              <a:rPr lang="en-US" altLang="zh-TW" sz="1500" dirty="0"/>
              <a:t>) immediately rectified the position and ceased trading in cryptocurrencies that are </a:t>
            </a:r>
            <a:r>
              <a:rPr lang="en-US" altLang="zh-TW" sz="1500" dirty="0" smtClean="0"/>
              <a:t>securities</a:t>
            </a:r>
          </a:p>
          <a:p>
            <a:pPr marL="273050" indent="-273050" algn="just">
              <a:spcBef>
                <a:spcPts val="600"/>
              </a:spcBef>
              <a:spcAft>
                <a:spcPts val="1200"/>
              </a:spcAft>
              <a:buClr>
                <a:srgbClr val="C80E1D"/>
              </a:buClr>
              <a:buSzPct val="76000"/>
              <a:buFont typeface="Wingdings 3" pitchFamily="18" charset="2"/>
              <a:buChar char=""/>
            </a:pPr>
            <a:r>
              <a:rPr lang="en-AU" sz="1500" dirty="0" smtClean="0"/>
              <a:t>The SFC notes that it will closely monitor ICOs and will pursue regulatory action in appropriate cases</a:t>
            </a:r>
          </a:p>
        </p:txBody>
      </p:sp>
    </p:spTree>
    <p:extLst>
      <p:ext uri="{BB962C8B-B14F-4D97-AF65-F5344CB8AC3E}">
        <p14:creationId xmlns:p14="http://schemas.microsoft.com/office/powerpoint/2010/main" val="241649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smtClean="0">
                <a:solidFill>
                  <a:srgbClr val="C00000"/>
                </a:solidFill>
                <a:latin typeface="Century Gothic" pitchFamily="34" charset="0"/>
                <a:ea typeface="PMingLiU" pitchFamily="18" charset="-120"/>
              </a:rPr>
              <a:t>SFC February 2018 Statement (cont.)</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11</a:t>
            </a:fld>
            <a:endParaRPr kumimoji="0" lang="en-GB" altLang="zh-HK" sz="120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AU" sz="1500" dirty="0"/>
              <a:t>The statement describes ICOs as “essentially </a:t>
            </a:r>
            <a:r>
              <a:rPr lang="en-AU" sz="1500" dirty="0" err="1"/>
              <a:t>crowdfunding</a:t>
            </a:r>
            <a:r>
              <a:rPr lang="en-AU" sz="1500" dirty="0"/>
              <a:t> by </a:t>
            </a:r>
            <a:r>
              <a:rPr lang="en-AU" sz="1500" dirty="0" err="1"/>
              <a:t>blockchain</a:t>
            </a:r>
            <a:r>
              <a:rPr lang="en-AU" sz="1500" dirty="0"/>
              <a:t> start-ups” and notes that ICO issuers are typically “assisted by market professionals such as lawyers, accountants and consultants” to structure the ICO as an offering of “utility tokens to fall outside the purview of the SFO and to circumvent the scrutiny of the SFC”</a:t>
            </a:r>
          </a:p>
          <a:p>
            <a:pPr marL="273050" indent="-273050" algn="just">
              <a:spcBef>
                <a:spcPts val="600"/>
              </a:spcBef>
              <a:spcAft>
                <a:spcPts val="1200"/>
              </a:spcAft>
              <a:buClr>
                <a:srgbClr val="C80E1D"/>
              </a:buClr>
              <a:buSzPct val="76000"/>
              <a:buFont typeface="Wingdings 3" pitchFamily="18" charset="2"/>
              <a:buChar char=""/>
            </a:pPr>
            <a:r>
              <a:rPr lang="en-AU" sz="1500" dirty="0"/>
              <a:t>The statement is welcome to the extent it appears to acknowledge that digital tokens which are “utility tokens” are not “securities” under the SFO</a:t>
            </a:r>
          </a:p>
        </p:txBody>
      </p:sp>
      <p:pic>
        <p:nvPicPr>
          <p:cNvPr id="5" name="Picture 2" descr="L:\Pictures\MarketingPhotos\Dreamstime\Julia 2\dreamstimeextralarge_527028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5026" y="3667125"/>
            <a:ext cx="275394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43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smtClean="0">
                <a:solidFill>
                  <a:srgbClr val="C00000"/>
                </a:solidFill>
                <a:latin typeface="Century Gothic" pitchFamily="34" charset="0"/>
                <a:ea typeface="PMingLiU" pitchFamily="18" charset="-120"/>
              </a:rPr>
              <a:t>Conclusion</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12</a:t>
            </a:fld>
            <a:endParaRPr kumimoji="0" lang="en-GB" altLang="zh-HK" sz="120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AU" sz="1500" dirty="0" smtClean="0"/>
              <a:t>In Hong Kong, ICOs </a:t>
            </a:r>
            <a:r>
              <a:rPr lang="en-AU" sz="1500" dirty="0"/>
              <a:t>are providing a much-needed legal means of </a:t>
            </a:r>
            <a:r>
              <a:rPr lang="en-AU" sz="1500" dirty="0" err="1"/>
              <a:t>crowdsourced</a:t>
            </a:r>
            <a:r>
              <a:rPr lang="en-AU" sz="1500" dirty="0"/>
              <a:t> fund raising, particularly for start-ups in tech and disruptive industries where bank and venture capital financing may not be an </a:t>
            </a:r>
            <a:r>
              <a:rPr lang="en-AU" sz="1500" dirty="0" smtClean="0"/>
              <a:t>option</a:t>
            </a:r>
          </a:p>
          <a:p>
            <a:pPr marL="273050" indent="-273050" algn="just">
              <a:spcBef>
                <a:spcPts val="600"/>
              </a:spcBef>
              <a:spcAft>
                <a:spcPts val="1200"/>
              </a:spcAft>
              <a:buClr>
                <a:srgbClr val="C80E1D"/>
              </a:buClr>
              <a:buSzPct val="76000"/>
              <a:buFont typeface="Wingdings 3" pitchFamily="18" charset="2"/>
              <a:buChar char=""/>
            </a:pPr>
            <a:r>
              <a:rPr lang="en-AU" sz="1500" dirty="0" smtClean="0"/>
              <a:t>Hong </a:t>
            </a:r>
            <a:r>
              <a:rPr lang="en-AU" sz="1500" dirty="0"/>
              <a:t>Kong regulators’ reticence to clamp down on ICOs is welcome given that ICOs are providing the funding vital to the revolutionary </a:t>
            </a:r>
            <a:r>
              <a:rPr lang="en-AU" sz="1500" dirty="0" err="1"/>
              <a:t>blockchain</a:t>
            </a:r>
            <a:r>
              <a:rPr lang="en-AU" sz="1500" dirty="0"/>
              <a:t> technology with its transformative potential for economies</a:t>
            </a:r>
            <a:endParaRPr lang="en-US" altLang="zh-TW" sz="1500" dirty="0" smtClean="0"/>
          </a:p>
        </p:txBody>
      </p:sp>
      <p:pic>
        <p:nvPicPr>
          <p:cNvPr id="5" name="Picture 2" descr="L:\Pictures\MarketingPhotos\Blockchain, cryptocurrencies\dreamstimemaximum_104206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71" y="3609975"/>
            <a:ext cx="274305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08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pPr algn="r">
              <a:defRPr/>
            </a:pPr>
            <a:r>
              <a:rPr lang="en-GB" altLang="zh-HK" sz="2400" b="1" dirty="0">
                <a:solidFill>
                  <a:srgbClr val="C80E1D"/>
                </a:solidFill>
                <a:latin typeface="Century Gothic" pitchFamily="34" charset="0"/>
                <a:ea typeface="PMingLiU" pitchFamily="18" charset="-120"/>
              </a:rPr>
              <a:t>Contact us</a:t>
            </a:r>
          </a:p>
        </p:txBody>
      </p:sp>
      <p:sp>
        <p:nvSpPr>
          <p:cNvPr id="26627" name="Content Placeholder 2"/>
          <p:cNvSpPr>
            <a:spLocks/>
          </p:cNvSpPr>
          <p:nvPr/>
        </p:nvSpPr>
        <p:spPr bwMode="auto">
          <a:xfrm>
            <a:off x="539750" y="1550988"/>
            <a:ext cx="65770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50000"/>
              </a:spcAft>
            </a:pPr>
            <a:r>
              <a:rPr lang="en-US" altLang="zh-TW" sz="2000" b="1" dirty="0">
                <a:latin typeface="Calibri" pitchFamily="34" charset="0"/>
              </a:rPr>
              <a:t>Hong Kong Office</a:t>
            </a:r>
          </a:p>
          <a:p>
            <a:pPr eaLnBrk="1" hangingPunct="1">
              <a:spcAft>
                <a:spcPct val="10000"/>
              </a:spcAft>
            </a:pPr>
            <a:r>
              <a:rPr lang="en-US" altLang="zh-TW" dirty="0">
                <a:latin typeface="Calibri" pitchFamily="34" charset="0"/>
              </a:rPr>
              <a:t> 12th Floor</a:t>
            </a:r>
          </a:p>
          <a:p>
            <a:pPr eaLnBrk="1" hangingPunct="1">
              <a:spcAft>
                <a:spcPct val="10000"/>
              </a:spcAft>
            </a:pPr>
            <a:r>
              <a:rPr lang="en-US" altLang="zh-TW" dirty="0">
                <a:latin typeface="Calibri" pitchFamily="34" charset="0"/>
              </a:rPr>
              <a:t> Dominion Centre </a:t>
            </a:r>
          </a:p>
          <a:p>
            <a:pPr eaLnBrk="1" hangingPunct="1">
              <a:spcAft>
                <a:spcPct val="10000"/>
              </a:spcAft>
            </a:pPr>
            <a:r>
              <a:rPr lang="en-US" altLang="zh-TW" dirty="0">
                <a:latin typeface="Calibri" pitchFamily="34" charset="0"/>
              </a:rPr>
              <a:t> 43 – 59 Queen’s Road East</a:t>
            </a:r>
          </a:p>
          <a:p>
            <a:pPr eaLnBrk="1" hangingPunct="1">
              <a:spcAft>
                <a:spcPct val="10000"/>
              </a:spcAft>
            </a:pPr>
            <a:r>
              <a:rPr lang="en-US" altLang="zh-TW" dirty="0">
                <a:latin typeface="Calibri" pitchFamily="34" charset="0"/>
              </a:rPr>
              <a:t> Hong Kong</a:t>
            </a:r>
          </a:p>
          <a:p>
            <a:pPr eaLnBrk="1" hangingPunct="1"/>
            <a:endParaRPr lang="en-US" altLang="zh-TW" sz="2000" b="1" dirty="0">
              <a:latin typeface="Calibri" pitchFamily="34" charset="0"/>
            </a:endParaRPr>
          </a:p>
        </p:txBody>
      </p:sp>
      <p:grpSp>
        <p:nvGrpSpPr>
          <p:cNvPr id="26628" name="Group 6"/>
          <p:cNvGrpSpPr>
            <a:grpSpLocks/>
          </p:cNvGrpSpPr>
          <p:nvPr/>
        </p:nvGrpSpPr>
        <p:grpSpPr bwMode="auto">
          <a:xfrm>
            <a:off x="557213" y="3460750"/>
            <a:ext cx="6175375" cy="2200275"/>
            <a:chOff x="446" y="2048"/>
            <a:chExt cx="3890" cy="1386"/>
          </a:xfrm>
        </p:grpSpPr>
        <p:sp>
          <p:nvSpPr>
            <p:cNvPr id="26630" name="Content Placeholder 2"/>
            <p:cNvSpPr>
              <a:spLocks/>
            </p:cNvSpPr>
            <p:nvPr/>
          </p:nvSpPr>
          <p:spPr bwMode="auto">
            <a:xfrm>
              <a:off x="446" y="2048"/>
              <a:ext cx="112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ts val="300"/>
                </a:spcBef>
                <a:buClr>
                  <a:srgbClr val="FF0000"/>
                </a:buClr>
                <a:buFont typeface="Arial" charset="0"/>
                <a:buNone/>
              </a:pPr>
              <a:r>
                <a:rPr lang="en-US" altLang="zh-TW">
                  <a:latin typeface="Calibri" pitchFamily="34" charset="0"/>
                </a:rPr>
                <a:t>Telephone:</a:t>
              </a:r>
            </a:p>
            <a:p>
              <a:pPr marL="273050" indent="-273050">
                <a:spcBef>
                  <a:spcPts val="300"/>
                </a:spcBef>
                <a:buClr>
                  <a:srgbClr val="FF0000"/>
                </a:buClr>
                <a:buFont typeface="Arial" charset="0"/>
                <a:buNone/>
              </a:pPr>
              <a:r>
                <a:rPr lang="en-US" altLang="zh-TW">
                  <a:latin typeface="Calibri" pitchFamily="34" charset="0"/>
                </a:rPr>
                <a:t>Fax: </a:t>
              </a:r>
            </a:p>
            <a:p>
              <a:pPr marL="273050" indent="-273050">
                <a:spcBef>
                  <a:spcPts val="300"/>
                </a:spcBef>
                <a:buClr>
                  <a:srgbClr val="FF0000"/>
                </a:buClr>
                <a:buFont typeface="Arial" charset="0"/>
                <a:buNone/>
              </a:pPr>
              <a:r>
                <a:rPr lang="en-US" altLang="zh-TW">
                  <a:latin typeface="Calibri" pitchFamily="34" charset="0"/>
                </a:rPr>
                <a:t>Email:</a:t>
              </a:r>
            </a:p>
            <a:p>
              <a:pPr marL="273050" indent="-273050">
                <a:spcBef>
                  <a:spcPts val="300"/>
                </a:spcBef>
                <a:buClr>
                  <a:srgbClr val="FF0000"/>
                </a:buClr>
                <a:buFont typeface="Arial" charset="0"/>
                <a:buNone/>
              </a:pPr>
              <a:r>
                <a:rPr lang="en-US" altLang="zh-TW">
                  <a:latin typeface="Calibri" pitchFamily="34" charset="0"/>
                </a:rPr>
                <a:t>Website:</a:t>
              </a:r>
            </a:p>
          </p:txBody>
        </p:sp>
        <p:sp>
          <p:nvSpPr>
            <p:cNvPr id="26631" name="Content Placeholder 2"/>
            <p:cNvSpPr>
              <a:spLocks/>
            </p:cNvSpPr>
            <p:nvPr/>
          </p:nvSpPr>
          <p:spPr bwMode="auto">
            <a:xfrm>
              <a:off x="1393" y="2059"/>
              <a:ext cx="2943"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ts val="300"/>
                </a:spcBef>
                <a:buClr>
                  <a:srgbClr val="FF0000"/>
                </a:buClr>
                <a:buFont typeface="Arial" charset="0"/>
                <a:buNone/>
              </a:pPr>
              <a:r>
                <a:rPr lang="en-US" altLang="zh-TW">
                  <a:latin typeface="Calibri" pitchFamily="34" charset="0"/>
                </a:rPr>
                <a:t>(852) 2905 7888</a:t>
              </a:r>
              <a:endParaRPr lang="zh-TW" altLang="en-US">
                <a:latin typeface="Calibri" pitchFamily="34" charset="0"/>
              </a:endParaRPr>
            </a:p>
            <a:p>
              <a:pPr marL="273050" indent="-273050">
                <a:spcBef>
                  <a:spcPts val="300"/>
                </a:spcBef>
                <a:buClr>
                  <a:srgbClr val="FF0000"/>
                </a:buClr>
              </a:pPr>
              <a:r>
                <a:rPr lang="en-US" altLang="zh-TW">
                  <a:latin typeface="Calibri" pitchFamily="34" charset="0"/>
                </a:rPr>
                <a:t>(852) 2854 9596</a:t>
              </a:r>
              <a:endParaRPr lang="zh-TW" altLang="en-US">
                <a:latin typeface="Calibri" pitchFamily="34" charset="0"/>
                <a:ea typeface="DFKai-SB" pitchFamily="65" charset="-120"/>
                <a:cs typeface="Calibri" pitchFamily="34" charset="0"/>
              </a:endParaRPr>
            </a:p>
            <a:p>
              <a:pPr marL="273050" indent="-273050">
                <a:spcBef>
                  <a:spcPts val="300"/>
                </a:spcBef>
                <a:buClr>
                  <a:srgbClr val="FF0000"/>
                </a:buClr>
                <a:buFont typeface="Arial" charset="0"/>
                <a:buNone/>
              </a:pPr>
              <a:r>
                <a:rPr lang="en-US" altLang="zh-TW">
                  <a:latin typeface="Calibri" pitchFamily="34" charset="0"/>
                  <a:hlinkClick r:id="rId3"/>
                </a:rPr>
                <a:t>enquiries@charltonslaw.com</a:t>
              </a:r>
              <a:r>
                <a:rPr lang="en-US" altLang="zh-TW">
                  <a:latin typeface="Calibri" pitchFamily="34" charset="0"/>
                </a:rPr>
                <a:t> </a:t>
              </a:r>
            </a:p>
            <a:p>
              <a:pPr marL="273050" indent="-273050">
                <a:spcBef>
                  <a:spcPts val="300"/>
                </a:spcBef>
                <a:buClr>
                  <a:srgbClr val="FF0000"/>
                </a:buClr>
                <a:buFont typeface="Arial" charset="0"/>
                <a:buNone/>
              </a:pPr>
              <a:r>
                <a:rPr lang="en-US" altLang="zh-TW">
                  <a:latin typeface="Calibri" pitchFamily="34" charset="0"/>
                  <a:hlinkClick r:id="rId4"/>
                </a:rPr>
                <a:t>http://www.charltonslaw.com</a:t>
              </a:r>
              <a:r>
                <a:rPr lang="en-US" altLang="zh-TW">
                  <a:latin typeface="Calibri" pitchFamily="34" charset="0"/>
                </a:rPr>
                <a:t> </a:t>
              </a:r>
            </a:p>
          </p:txBody>
        </p:sp>
      </p:grpSp>
      <p:pic>
        <p:nvPicPr>
          <p:cNvPr id="26629" name="Picture 9" descr="L:\Pictures\MarketingPhotos-BW\Countries\China\HongKong\HongKongSkyline-Bridge-dreamstimemaximum_32757657.jpg"/>
          <p:cNvPicPr>
            <a:picLocks noChangeAspect="1" noChangeArrowheads="1"/>
          </p:cNvPicPr>
          <p:nvPr/>
        </p:nvPicPr>
        <p:blipFill>
          <a:blip r:embed="rId5">
            <a:extLst>
              <a:ext uri="{28A0092B-C50C-407E-A947-70E740481C1C}">
                <a14:useLocalDpi xmlns:a14="http://schemas.microsoft.com/office/drawing/2010/main" val="0"/>
              </a:ext>
            </a:extLst>
          </a:blip>
          <a:srcRect l="11804" t="5215" r="11131" b="8997"/>
          <a:stretch>
            <a:fillRect/>
          </a:stretch>
        </p:blipFill>
        <p:spPr bwMode="auto">
          <a:xfrm>
            <a:off x="5075238" y="1300163"/>
            <a:ext cx="3600450"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66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C:\Documents and Settings\janetyau\桌面\Legalink Logo\Legalink Secondary Signature Partial Tagline on 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3357563"/>
            <a:ext cx="23050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468313" y="317500"/>
            <a:ext cx="8229600" cy="914400"/>
          </a:xfrm>
        </p:spPr>
        <p:txBody>
          <a:bodyPr wrap="square" numCol="1" anchorCtr="0" compatLnSpc="1">
            <a:prstTxWarp prst="textNoShape">
              <a:avLst/>
            </a:prstTxWarp>
          </a:bodyPr>
          <a:lstStyle/>
          <a:p>
            <a:pPr algn="r" eaLnBrk="1" hangingPunct="1">
              <a:defRPr/>
            </a:pPr>
            <a:r>
              <a:rPr lang="en-US" altLang="zh-HK" sz="2400" b="1" smtClean="0">
                <a:solidFill>
                  <a:srgbClr val="C40032"/>
                </a:solidFill>
                <a:latin typeface="Century Gothic" pitchFamily="34" charset="0"/>
                <a:ea typeface="PMingLiU" pitchFamily="18" charset="-120"/>
              </a:rPr>
              <a:t>Other locations</a:t>
            </a:r>
            <a:endParaRPr lang="en-GB" altLang="zh-HK" sz="2400" b="1" smtClean="0">
              <a:solidFill>
                <a:srgbClr val="C40032"/>
              </a:solidFill>
              <a:latin typeface="Century Gothic" pitchFamily="34" charset="0"/>
              <a:ea typeface="PMingLiU" pitchFamily="18" charset="-120"/>
            </a:endParaRPr>
          </a:p>
        </p:txBody>
      </p:sp>
      <p:sp>
        <p:nvSpPr>
          <p:cNvPr id="27652" name="Content Placeholder 2"/>
          <p:cNvSpPr>
            <a:spLocks/>
          </p:cNvSpPr>
          <p:nvPr/>
        </p:nvSpPr>
        <p:spPr bwMode="auto">
          <a:xfrm>
            <a:off x="654050" y="1550988"/>
            <a:ext cx="65770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z="1400">
              <a:latin typeface="Calibri" pitchFamily="34" charset="0"/>
            </a:endParaRPr>
          </a:p>
        </p:txBody>
      </p:sp>
      <p:sp>
        <p:nvSpPr>
          <p:cNvPr id="27653" name="Rectangle 1"/>
          <p:cNvSpPr>
            <a:spLocks noChangeArrowheads="1"/>
          </p:cNvSpPr>
          <p:nvPr/>
        </p:nvSpPr>
        <p:spPr bwMode="auto">
          <a:xfrm>
            <a:off x="468313" y="892175"/>
            <a:ext cx="310991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1400" b="1">
              <a:latin typeface="Calibri" pitchFamily="34" charset="0"/>
            </a:endParaRPr>
          </a:p>
          <a:p>
            <a:pPr eaLnBrk="1" hangingPunct="1"/>
            <a:endParaRPr lang="en-US" altLang="en-US" sz="1400" b="1">
              <a:latin typeface="Calibri" pitchFamily="34" charset="0"/>
            </a:endParaRPr>
          </a:p>
          <a:p>
            <a:pPr eaLnBrk="1" hangingPunct="1">
              <a:spcAft>
                <a:spcPts val="600"/>
              </a:spcAft>
            </a:pPr>
            <a:r>
              <a:rPr lang="en-US" altLang="en-US" b="1" u="sng">
                <a:latin typeface="Calibri" pitchFamily="34" charset="0"/>
              </a:rPr>
              <a:t>China</a:t>
            </a:r>
            <a:endParaRPr lang="en-GB" altLang="en-US" b="1" u="sng">
              <a:latin typeface="Calibri" pitchFamily="34" charset="0"/>
            </a:endParaRPr>
          </a:p>
          <a:p>
            <a:pPr eaLnBrk="1" hangingPunct="1">
              <a:spcAft>
                <a:spcPts val="600"/>
              </a:spcAft>
            </a:pPr>
            <a:r>
              <a:rPr lang="en-GB" altLang="en-US" sz="1400" b="1">
                <a:latin typeface="Calibri" pitchFamily="34" charset="0"/>
              </a:rPr>
              <a:t>Beijing Representative Office</a:t>
            </a:r>
          </a:p>
          <a:p>
            <a:pPr eaLnBrk="1" hangingPunct="1"/>
            <a:r>
              <a:rPr lang="en-GB" altLang="en-US" sz="1400">
                <a:latin typeface="Calibri" pitchFamily="34" charset="0"/>
              </a:rPr>
              <a:t>3-1703, Vantone Centre</a:t>
            </a:r>
            <a:br>
              <a:rPr lang="en-GB" altLang="en-US" sz="1400">
                <a:latin typeface="Calibri" pitchFamily="34" charset="0"/>
              </a:rPr>
            </a:br>
            <a:r>
              <a:rPr lang="en-GB" altLang="en-US" sz="1400">
                <a:latin typeface="Calibri" pitchFamily="34" charset="0"/>
              </a:rPr>
              <a:t>A6# Chaowai Avenue</a:t>
            </a:r>
            <a:br>
              <a:rPr lang="en-GB" altLang="en-US" sz="1400">
                <a:latin typeface="Calibri" pitchFamily="34" charset="0"/>
              </a:rPr>
            </a:br>
            <a:r>
              <a:rPr lang="en-GB" altLang="en-US" sz="1400">
                <a:latin typeface="Calibri" pitchFamily="34" charset="0"/>
              </a:rPr>
              <a:t>Chaoyang District</a:t>
            </a:r>
            <a:br>
              <a:rPr lang="en-GB" altLang="en-US" sz="1400">
                <a:latin typeface="Calibri" pitchFamily="34" charset="0"/>
              </a:rPr>
            </a:br>
            <a:r>
              <a:rPr lang="en-GB" altLang="en-US" sz="1400">
                <a:latin typeface="Calibri" pitchFamily="34" charset="0"/>
              </a:rPr>
              <a:t>Beijing</a:t>
            </a:r>
            <a:br>
              <a:rPr lang="en-GB" altLang="en-US" sz="1400">
                <a:latin typeface="Calibri" pitchFamily="34" charset="0"/>
              </a:rPr>
            </a:br>
            <a:r>
              <a:rPr lang="en-GB" altLang="en-US" sz="1400">
                <a:latin typeface="Calibri" pitchFamily="34" charset="0"/>
              </a:rPr>
              <a:t>People's Republic of China </a:t>
            </a:r>
            <a:br>
              <a:rPr lang="en-GB" altLang="en-US" sz="1400">
                <a:latin typeface="Calibri" pitchFamily="34" charset="0"/>
              </a:rPr>
            </a:br>
            <a:r>
              <a:rPr lang="en-GB" altLang="en-US" sz="1400">
                <a:latin typeface="Calibri" pitchFamily="34" charset="0"/>
              </a:rPr>
              <a:t>100020</a:t>
            </a:r>
          </a:p>
          <a:p>
            <a:pPr eaLnBrk="1" hangingPunct="1"/>
            <a:endParaRPr lang="en-GB" altLang="en-US" sz="1400">
              <a:latin typeface="Calibri" pitchFamily="34" charset="0"/>
            </a:endParaRPr>
          </a:p>
          <a:p>
            <a:pPr eaLnBrk="1" hangingPunct="1">
              <a:buFont typeface="Wingdings 3" pitchFamily="18" charset="2"/>
              <a:buNone/>
            </a:pPr>
            <a:r>
              <a:rPr lang="en-GB" altLang="en-US" sz="1400">
                <a:latin typeface="Calibri" pitchFamily="34" charset="0"/>
              </a:rPr>
              <a:t>Telephone: (86) 10 5907 3299</a:t>
            </a:r>
            <a:br>
              <a:rPr lang="en-GB" altLang="en-US" sz="1400">
                <a:latin typeface="Calibri" pitchFamily="34" charset="0"/>
              </a:rPr>
            </a:br>
            <a:r>
              <a:rPr lang="en-GB" altLang="en-US" sz="1400">
                <a:latin typeface="Calibri" pitchFamily="34" charset="0"/>
              </a:rPr>
              <a:t>Facsimile:   (86) 10 5907 3299</a:t>
            </a:r>
            <a:br>
              <a:rPr lang="en-GB" altLang="en-US" sz="1400">
                <a:latin typeface="Calibri" pitchFamily="34" charset="0"/>
              </a:rPr>
            </a:br>
            <a:r>
              <a:rPr lang="en-GB" altLang="zh-HK" sz="1400" u="sng">
                <a:latin typeface="Calibri" pitchFamily="34" charset="0"/>
                <a:hlinkClick r:id="rId4"/>
              </a:rPr>
              <a:t>enquiries.beijing@charltonslaw.com</a:t>
            </a:r>
            <a:endParaRPr lang="en-GB" altLang="zh-HK" sz="1400">
              <a:latin typeface="Calibri" pitchFamily="34" charset="0"/>
            </a:endParaRPr>
          </a:p>
        </p:txBody>
      </p:sp>
      <p:sp>
        <p:nvSpPr>
          <p:cNvPr id="27654" name="Rectangle 2"/>
          <p:cNvSpPr>
            <a:spLocks noChangeArrowheads="1"/>
          </p:cNvSpPr>
          <p:nvPr/>
        </p:nvSpPr>
        <p:spPr bwMode="auto">
          <a:xfrm>
            <a:off x="3462338" y="1196975"/>
            <a:ext cx="3341687"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1400">
              <a:latin typeface="Calibri" pitchFamily="34" charset="0"/>
            </a:endParaRPr>
          </a:p>
          <a:p>
            <a:pPr eaLnBrk="1" hangingPunct="1"/>
            <a:endParaRPr lang="en-GB" altLang="en-US" sz="1400">
              <a:latin typeface="Calibri" pitchFamily="34" charset="0"/>
            </a:endParaRPr>
          </a:p>
          <a:p>
            <a:pPr eaLnBrk="1" hangingPunct="1">
              <a:spcAft>
                <a:spcPts val="600"/>
              </a:spcAft>
            </a:pPr>
            <a:r>
              <a:rPr lang="en-GB" altLang="en-US" sz="1400" b="1">
                <a:latin typeface="Calibri" pitchFamily="34" charset="0"/>
              </a:rPr>
              <a:t>Shanghai Representative Office</a:t>
            </a:r>
          </a:p>
          <a:p>
            <a:pPr eaLnBrk="1" hangingPunct="1"/>
            <a:r>
              <a:rPr lang="en-GB" altLang="en-US" sz="1400">
                <a:latin typeface="Calibri" pitchFamily="34" charset="0"/>
              </a:rPr>
              <a:t>Room 2006, 20th Floor</a:t>
            </a:r>
          </a:p>
          <a:p>
            <a:pPr eaLnBrk="1" hangingPunct="1"/>
            <a:r>
              <a:rPr lang="en-GB" altLang="en-US" sz="1400">
                <a:latin typeface="Calibri" pitchFamily="34" charset="0"/>
              </a:rPr>
              <a:t>Fortune Times</a:t>
            </a:r>
            <a:br>
              <a:rPr lang="en-GB" altLang="en-US" sz="1400">
                <a:latin typeface="Calibri" pitchFamily="34" charset="0"/>
              </a:rPr>
            </a:br>
            <a:r>
              <a:rPr lang="en-GB" altLang="en-US" sz="1400">
                <a:latin typeface="Calibri" pitchFamily="34" charset="0"/>
              </a:rPr>
              <a:t>1438 North Shanxi Road</a:t>
            </a:r>
            <a:br>
              <a:rPr lang="en-GB" altLang="en-US" sz="1400">
                <a:latin typeface="Calibri" pitchFamily="34" charset="0"/>
              </a:rPr>
            </a:br>
            <a:r>
              <a:rPr lang="en-GB" altLang="en-US" sz="1400">
                <a:latin typeface="Calibri" pitchFamily="34" charset="0"/>
              </a:rPr>
              <a:t>Shanghai</a:t>
            </a:r>
            <a:br>
              <a:rPr lang="en-GB" altLang="en-US" sz="1400">
                <a:latin typeface="Calibri" pitchFamily="34" charset="0"/>
              </a:rPr>
            </a:br>
            <a:r>
              <a:rPr lang="en-GB" altLang="en-US" sz="1400">
                <a:latin typeface="Calibri" pitchFamily="34" charset="0"/>
              </a:rPr>
              <a:t>People's Republic of China</a:t>
            </a:r>
            <a:br>
              <a:rPr lang="en-GB" altLang="en-US" sz="1400">
                <a:latin typeface="Calibri" pitchFamily="34" charset="0"/>
              </a:rPr>
            </a:br>
            <a:r>
              <a:rPr lang="en-GB" altLang="en-US" sz="1400">
                <a:latin typeface="Calibri" pitchFamily="34" charset="0"/>
              </a:rPr>
              <a:t>200060</a:t>
            </a:r>
          </a:p>
          <a:p>
            <a:pPr eaLnBrk="1" hangingPunct="1"/>
            <a:endParaRPr lang="en-GB" altLang="en-US" sz="1400">
              <a:latin typeface="Calibri" pitchFamily="34" charset="0"/>
            </a:endParaRPr>
          </a:p>
          <a:p>
            <a:pPr eaLnBrk="1" hangingPunct="1">
              <a:buFont typeface="Wingdings 3" pitchFamily="18" charset="2"/>
              <a:buNone/>
            </a:pPr>
            <a:r>
              <a:rPr lang="en-GB" altLang="en-US" sz="1400">
                <a:latin typeface="Calibri" pitchFamily="34" charset="0"/>
              </a:rPr>
              <a:t>Telephone: (86) 21 6277 9899</a:t>
            </a:r>
            <a:br>
              <a:rPr lang="en-GB" altLang="en-US" sz="1400">
                <a:latin typeface="Calibri" pitchFamily="34" charset="0"/>
              </a:rPr>
            </a:br>
            <a:r>
              <a:rPr lang="en-GB" altLang="en-US" sz="1400">
                <a:latin typeface="Calibri" pitchFamily="34" charset="0"/>
              </a:rPr>
              <a:t>Facsimile:   (86) 21 6277 7899</a:t>
            </a:r>
            <a:br>
              <a:rPr lang="en-GB" altLang="en-US" sz="1400">
                <a:latin typeface="Calibri" pitchFamily="34" charset="0"/>
              </a:rPr>
            </a:br>
            <a:r>
              <a:rPr lang="en-GB" altLang="zh-HK" sz="1400" u="sng">
                <a:latin typeface="Calibri" pitchFamily="34" charset="0"/>
                <a:hlinkClick r:id="rId5"/>
              </a:rPr>
              <a:t>enquiries.shanghai@charltonslaw.com</a:t>
            </a:r>
            <a:endParaRPr lang="en-GB" altLang="zh-HK" sz="1400">
              <a:latin typeface="Calibri" pitchFamily="34" charset="0"/>
            </a:endParaRPr>
          </a:p>
          <a:p>
            <a:pPr eaLnBrk="1" hangingPunct="1"/>
            <a:endParaRPr lang="en-GB" altLang="en-US" sz="1400">
              <a:latin typeface="Calibri" pitchFamily="34" charset="0"/>
            </a:endParaRPr>
          </a:p>
        </p:txBody>
      </p:sp>
      <p:pic>
        <p:nvPicPr>
          <p:cNvPr id="27655" name="Picture 9" descr="Avrio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3088" y="4262438"/>
            <a:ext cx="1795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1"/>
          <p:cNvSpPr txBox="1">
            <a:spLocks noChangeArrowheads="1"/>
          </p:cNvSpPr>
          <p:nvPr/>
        </p:nvSpPr>
        <p:spPr bwMode="auto">
          <a:xfrm flipH="1">
            <a:off x="6789738" y="1341438"/>
            <a:ext cx="1958975" cy="307975"/>
          </a:xfrm>
          <a:prstGeom prst="rect">
            <a:avLst/>
          </a:prstGeom>
          <a:solidFill>
            <a:schemeClr val="bg1">
              <a:lumMod val="95000"/>
            </a:schemeClr>
          </a:solidFill>
          <a:ln>
            <a:noFill/>
          </a:ln>
        </p:spPr>
        <p:txBody>
          <a:bodyPr>
            <a:spAutoFit/>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pPr eaLnBrk="1" hangingPunct="1">
              <a:defRPr/>
            </a:pPr>
            <a:r>
              <a:rPr lang="en-US" altLang="zh-HK" sz="1400" b="1" smtClean="0">
                <a:latin typeface="Calibri" pitchFamily="34" charset="0"/>
              </a:rPr>
              <a:t>In association with:-</a:t>
            </a:r>
            <a:endParaRPr lang="en-GB" altLang="zh-HK" sz="1400" b="1" i="1" smtClean="0">
              <a:latin typeface="Calibri" pitchFamily="34" charset="0"/>
            </a:endParaRPr>
          </a:p>
        </p:txBody>
      </p:sp>
      <p:pic>
        <p:nvPicPr>
          <p:cNvPr id="27657" name="Picture 10" descr="J:\Alan\BC&amp;CLogo.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4025" y="1773238"/>
            <a:ext cx="19145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2"/>
          <p:cNvSpPr txBox="1">
            <a:spLocks noChangeArrowheads="1"/>
          </p:cNvSpPr>
          <p:nvPr/>
        </p:nvSpPr>
        <p:spPr bwMode="auto">
          <a:xfrm>
            <a:off x="503238" y="4386263"/>
            <a:ext cx="4895850" cy="1938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pPr eaLnBrk="1" hangingPunct="1">
              <a:spcAft>
                <a:spcPts val="600"/>
              </a:spcAft>
            </a:pPr>
            <a:r>
              <a:rPr lang="en-US" altLang="en-US" b="1" u="sng">
                <a:latin typeface="Calibri" pitchFamily="34" charset="0"/>
              </a:rPr>
              <a:t>Myanmar </a:t>
            </a:r>
            <a:endParaRPr lang="en-GB" altLang="en-US" b="1" u="sng">
              <a:latin typeface="Calibri" pitchFamily="34" charset="0"/>
            </a:endParaRPr>
          </a:p>
          <a:p>
            <a:pPr eaLnBrk="1" hangingPunct="1">
              <a:spcAft>
                <a:spcPts val="600"/>
              </a:spcAft>
            </a:pPr>
            <a:r>
              <a:rPr lang="en-GB" altLang="en-US" sz="1400" b="1">
                <a:latin typeface="Calibri" pitchFamily="34" charset="0"/>
              </a:rPr>
              <a:t>Yangon Office of Charltons Legal Consulting Ltd</a:t>
            </a:r>
          </a:p>
          <a:p>
            <a:pPr eaLnBrk="1" hangingPunct="1"/>
            <a:r>
              <a:rPr lang="en-GB" altLang="en-US" sz="1400">
                <a:latin typeface="Calibri" pitchFamily="34" charset="0"/>
              </a:rPr>
              <a:t>161, 50</a:t>
            </a:r>
            <a:r>
              <a:rPr lang="en-GB" altLang="en-US" sz="1400" baseline="30000">
                <a:latin typeface="Calibri" pitchFamily="34" charset="0"/>
              </a:rPr>
              <a:t>th</a:t>
            </a:r>
            <a:r>
              <a:rPr lang="en-GB" altLang="en-US" sz="1400">
                <a:latin typeface="Calibri" pitchFamily="34" charset="0"/>
              </a:rPr>
              <a:t> Street</a:t>
            </a:r>
            <a:br>
              <a:rPr lang="en-GB" altLang="en-US" sz="1400">
                <a:latin typeface="Calibri" pitchFamily="34" charset="0"/>
              </a:rPr>
            </a:br>
            <a:r>
              <a:rPr lang="en-GB" altLang="en-US" sz="1400">
                <a:latin typeface="Calibri" pitchFamily="34" charset="0"/>
              </a:rPr>
              <a:t>Yangon</a:t>
            </a:r>
            <a:br>
              <a:rPr lang="en-GB" altLang="en-US" sz="1400">
                <a:latin typeface="Calibri" pitchFamily="34" charset="0"/>
              </a:rPr>
            </a:br>
            <a:r>
              <a:rPr lang="en-GB" altLang="en-US" sz="1400">
                <a:latin typeface="Calibri" pitchFamily="34" charset="0"/>
              </a:rPr>
              <a:t>Myanmar</a:t>
            </a:r>
          </a:p>
          <a:p>
            <a:pPr eaLnBrk="1" hangingPunct="1"/>
            <a:r>
              <a:rPr lang="en-GB" altLang="zh-HK" sz="1400">
                <a:latin typeface="Calibri" pitchFamily="34" charset="0"/>
                <a:hlinkClick r:id="rId10"/>
              </a:rPr>
              <a:t>enquiries.myanmar@charltonslaw.com</a:t>
            </a:r>
            <a:endParaRPr lang="en-GB" altLang="zh-HK" sz="1400">
              <a:latin typeface="Calibri" pitchFamily="34" charset="0"/>
            </a:endParaRPr>
          </a:p>
          <a:p>
            <a:pPr eaLnBrk="1" hangingPunct="1"/>
            <a:endParaRPr lang="en-GB" altLang="zh-HK" sz="2400">
              <a:latin typeface="Calibri" pitchFamily="34" charset="0"/>
            </a:endParaRPr>
          </a:p>
        </p:txBody>
      </p:sp>
      <p:sp>
        <p:nvSpPr>
          <p:cNvPr id="28683" name="TextBox 1"/>
          <p:cNvSpPr txBox="1">
            <a:spLocks noChangeArrowheads="1"/>
          </p:cNvSpPr>
          <p:nvPr/>
        </p:nvSpPr>
        <p:spPr bwMode="auto">
          <a:xfrm flipH="1">
            <a:off x="6804025" y="2997200"/>
            <a:ext cx="1958975" cy="307975"/>
          </a:xfrm>
          <a:prstGeom prst="rect">
            <a:avLst/>
          </a:prstGeom>
          <a:solidFill>
            <a:schemeClr val="bg1">
              <a:lumMod val="95000"/>
            </a:schemeClr>
          </a:solidFill>
          <a:ln>
            <a:noFill/>
          </a:ln>
        </p:spPr>
        <p:txBody>
          <a:bodyPr>
            <a:spAutoFit/>
          </a:bodyPr>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pPr eaLnBrk="1" hangingPunct="1">
              <a:defRPr/>
            </a:pPr>
            <a:r>
              <a:rPr lang="en-US" altLang="zh-HK" sz="1400" b="1" smtClean="0">
                <a:latin typeface="Calibri" pitchFamily="34" charset="0"/>
              </a:rPr>
              <a:t>Networked with:-</a:t>
            </a:r>
            <a:endParaRPr lang="en-GB" altLang="zh-HK" sz="1400" b="1" i="1" smtClean="0">
              <a:latin typeface="Calibri" pitchFamily="34" charset="0"/>
            </a:endParaRPr>
          </a:p>
        </p:txBody>
      </p:sp>
    </p:spTree>
    <p:extLst>
      <p:ext uri="{BB962C8B-B14F-4D97-AF65-F5344CB8AC3E}">
        <p14:creationId xmlns:p14="http://schemas.microsoft.com/office/powerpoint/2010/main" val="278106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a:solidFill>
                  <a:srgbClr val="C00000"/>
                </a:solidFill>
                <a:latin typeface="Century Gothic" pitchFamily="34" charset="0"/>
                <a:ea typeface="PMingLiU" pitchFamily="18" charset="-120"/>
              </a:rPr>
              <a:t>Introduction</a:t>
            </a: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2</a:t>
            </a:fld>
            <a:endParaRPr kumimoji="0" lang="en-GB" altLang="zh-HK" sz="1200" dirty="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No regulation of Blockchain technology in Hong Kong</a:t>
            </a:r>
          </a:p>
          <a:p>
            <a:pPr algn="just">
              <a:spcBef>
                <a:spcPts val="600"/>
              </a:spcBef>
              <a:spcAft>
                <a:spcPts val="1200"/>
              </a:spcAft>
              <a:buClr>
                <a:srgbClr val="C80E1D"/>
              </a:buClr>
              <a:buSzPct val="76000"/>
            </a:pPr>
            <a:endParaRPr lang="en-US" altLang="zh-TW" sz="1500" dirty="0" smtClean="0"/>
          </a:p>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Hong Kong regulators regard cryptocurrencies not as legal tender, money or currencies, but typically as ‘virtual commodities’ which are not subject to regulation</a:t>
            </a:r>
          </a:p>
        </p:txBody>
      </p:sp>
      <p:pic>
        <p:nvPicPr>
          <p:cNvPr id="1027" name="Picture 3" descr="L:\Pictures\MarketingPhotos\Blockchain, cryptocurrencies\dreamstimemaximum_106248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0162" y="3609975"/>
            <a:ext cx="42836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31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smtClean="0">
                <a:solidFill>
                  <a:srgbClr val="C00000"/>
                </a:solidFill>
                <a:latin typeface="Century Gothic" pitchFamily="34" charset="0"/>
                <a:ea typeface="PMingLiU" pitchFamily="18" charset="-120"/>
              </a:rPr>
              <a:t>Are cryptocurrencies securities?</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3</a:t>
            </a:fld>
            <a:endParaRPr kumimoji="0" lang="en-GB" altLang="zh-HK" sz="1200" dirty="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In September 2017, the Securities and Futures Commission (the </a:t>
            </a:r>
            <a:r>
              <a:rPr lang="en-US" altLang="zh-TW" sz="1500" b="1" dirty="0" smtClean="0"/>
              <a:t>SFC</a:t>
            </a:r>
            <a:r>
              <a:rPr lang="en-US" altLang="zh-TW" sz="1500" dirty="0" smtClean="0"/>
              <a:t>) issued a “Statement on initial coin offerings” outlining 3 scenarios where cryptocurrencies may be securities:</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have rights of ownership, or to income distribution, or to share on winding-up – may be shares</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fund project(s) and holders share returns – may be a collective investment scheme (</a:t>
            </a:r>
            <a:r>
              <a:rPr lang="en-US" altLang="zh-TW" sz="1500" b="1" dirty="0" smtClean="0"/>
              <a:t>CIS</a:t>
            </a:r>
            <a:r>
              <a:rPr lang="en-US" altLang="zh-TW" sz="1500" dirty="0" smtClean="0"/>
              <a:t>)</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represent a debt of issuer – may be debentures</a:t>
            </a:r>
          </a:p>
          <a:p>
            <a:pPr lvl="1" algn="just">
              <a:spcBef>
                <a:spcPts val="600"/>
              </a:spcBef>
              <a:spcAft>
                <a:spcPts val="1200"/>
              </a:spcAft>
              <a:buClr>
                <a:srgbClr val="C80E1D"/>
              </a:buClr>
              <a:buSzPct val="76000"/>
            </a:pPr>
            <a:endParaRPr lang="en-US" altLang="zh-TW" sz="1500" dirty="0" smtClean="0"/>
          </a:p>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An ICO whose tokens are securities must comply with:</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offering document authorisation requirements (subject to available exemptions)</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SFC licensing requirements for intermediaries offering the tokens, managing the scheme or trading the tokens</a:t>
            </a:r>
          </a:p>
        </p:txBody>
      </p:sp>
    </p:spTree>
    <p:extLst>
      <p:ext uri="{BB962C8B-B14F-4D97-AF65-F5344CB8AC3E}">
        <p14:creationId xmlns:p14="http://schemas.microsoft.com/office/powerpoint/2010/main" val="1816189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smtClean="0">
                <a:solidFill>
                  <a:srgbClr val="C00000"/>
                </a:solidFill>
                <a:latin typeface="Century Gothic" pitchFamily="34" charset="0"/>
                <a:ea typeface="PMingLiU" pitchFamily="18" charset="-120"/>
              </a:rPr>
              <a:t>Are cryptocurrencies securities? (cont.)</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4</a:t>
            </a:fld>
            <a:endParaRPr kumimoji="0" lang="en-GB" altLang="zh-HK" sz="1200" dirty="0" smtClean="0">
              <a:latin typeface="Calibri" pitchFamily="34" charset="0"/>
            </a:endParaRPr>
          </a:p>
        </p:txBody>
      </p:sp>
      <p:sp>
        <p:nvSpPr>
          <p:cNvPr id="9220" name="Rectangle 3"/>
          <p:cNvSpPr>
            <a:spLocks/>
          </p:cNvSpPr>
          <p:nvPr/>
        </p:nvSpPr>
        <p:spPr bwMode="auto">
          <a:xfrm>
            <a:off x="395288" y="1341438"/>
            <a:ext cx="4862512"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The SFC: </a:t>
            </a:r>
            <a:r>
              <a:rPr lang="en-US" altLang="zh-TW" sz="1500" dirty="0" err="1" smtClean="0"/>
              <a:t>bitcoin</a:t>
            </a:r>
            <a:r>
              <a:rPr lang="en-US" altLang="zh-TW" sz="1500" dirty="0" smtClean="0"/>
              <a:t> futures contracts traded on certain futures exchanges (including </a:t>
            </a:r>
            <a:r>
              <a:rPr lang="en-AU" sz="1500" dirty="0"/>
              <a:t>U.S. CME and </a:t>
            </a:r>
            <a:r>
              <a:rPr lang="en-AU" sz="1500" dirty="0" err="1"/>
              <a:t>Cboe</a:t>
            </a:r>
            <a:r>
              <a:rPr lang="en-AU" sz="1500" dirty="0"/>
              <a:t> </a:t>
            </a:r>
            <a:r>
              <a:rPr lang="en-AU" sz="1500" dirty="0" smtClean="0"/>
              <a:t>exchanges</a:t>
            </a:r>
            <a:r>
              <a:rPr lang="en-US" altLang="zh-TW" sz="1500" dirty="0" smtClean="0"/>
              <a:t>) are futures contracts regulated by the SFC</a:t>
            </a:r>
          </a:p>
          <a:p>
            <a:pPr algn="just">
              <a:spcBef>
                <a:spcPts val="600"/>
              </a:spcBef>
              <a:spcAft>
                <a:spcPts val="1200"/>
              </a:spcAft>
              <a:buClr>
                <a:srgbClr val="C80E1D"/>
              </a:buClr>
              <a:buSzPct val="76000"/>
            </a:pPr>
            <a:endParaRPr lang="en-US" altLang="zh-TW" sz="1500" dirty="0" smtClean="0"/>
          </a:p>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ICOs are typically structured as sales of utility tokens which will provide access to a platform and/or a means of payment for its services -&gt; may not be considered a securities offer where holders do </a:t>
            </a:r>
            <a:r>
              <a:rPr lang="en-AU" sz="1500" dirty="0" smtClean="0"/>
              <a:t>not receive a share of the return provided by the platform</a:t>
            </a:r>
            <a:endParaRPr lang="en-US" altLang="zh-TW" sz="1500" dirty="0" smtClean="0"/>
          </a:p>
          <a:p>
            <a:pPr marL="273050" indent="-273050" algn="just">
              <a:spcBef>
                <a:spcPts val="600"/>
              </a:spcBef>
              <a:spcAft>
                <a:spcPts val="1200"/>
              </a:spcAft>
              <a:buClr>
                <a:srgbClr val="C80E1D"/>
              </a:buClr>
              <a:buSzPct val="76000"/>
              <a:buFont typeface="Wingdings 3" pitchFamily="18" charset="2"/>
              <a:buChar char=""/>
            </a:pPr>
            <a:endParaRPr lang="en-US" altLang="zh-TW" sz="1500" dirty="0" smtClean="0"/>
          </a:p>
        </p:txBody>
      </p:sp>
      <p:pic>
        <p:nvPicPr>
          <p:cNvPr id="2053" name="Picture 5" descr="L:\Pictures\MarketingPhotos\Blockchain, cryptocurrencies\dreamstimemaximum_960552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1623219"/>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19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US" altLang="zh-HK" sz="2400" b="1" dirty="0">
                <a:solidFill>
                  <a:srgbClr val="C00000"/>
                </a:solidFill>
                <a:latin typeface="Century Gothic" pitchFamily="34" charset="0"/>
                <a:ea typeface="PMingLiU" pitchFamily="18" charset="-120"/>
              </a:rPr>
              <a:t>Example of an ICO not involving a securities offering</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5</a:t>
            </a:fld>
            <a:endParaRPr kumimoji="0" lang="en-GB" altLang="zh-HK" sz="120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Company A plans to set up a platform to enable sharing and rental of computing power amongst the users of the platform. Company A intends to offer digital tokens (</a:t>
            </a:r>
            <a:r>
              <a:rPr lang="en-US" altLang="zh-TW" sz="1500" b="1" dirty="0" smtClean="0"/>
              <a:t>Token A</a:t>
            </a:r>
            <a:r>
              <a:rPr lang="en-US" altLang="zh-TW" sz="1500" dirty="0" smtClean="0"/>
              <a:t>) in Hong Kong to raise funds to develop the platform. Token A will give token holders access rights to use Company A’s platform. The token can be used to pay for renting computing power provided by other platform users. Token A will not have any other rights or functions attached to it. Company A intends to offer Token A to any person globally, including in Hong Kong.</a:t>
            </a:r>
          </a:p>
        </p:txBody>
      </p:sp>
      <p:pic>
        <p:nvPicPr>
          <p:cNvPr id="3074" name="Picture 2" descr="L:\Pictures\MarketingPhotos\Dreamstime\ICO\dreamstime_m_955517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200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838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US" altLang="zh-HK" sz="2400" b="1" dirty="0">
                <a:solidFill>
                  <a:srgbClr val="C00000"/>
                </a:solidFill>
                <a:latin typeface="Century Gothic" pitchFamily="34" charset="0"/>
                <a:ea typeface="PMingLiU" pitchFamily="18" charset="-120"/>
              </a:rPr>
              <a:t>Example of an ICO which is a securities offering</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6</a:t>
            </a:fld>
            <a:endParaRPr kumimoji="0" lang="en-GB" altLang="zh-HK" sz="120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Company B intends to offer digital tokens (</a:t>
            </a:r>
            <a:r>
              <a:rPr lang="en-US" altLang="zh-TW" sz="1500" b="1" dirty="0" smtClean="0"/>
              <a:t>Token B</a:t>
            </a:r>
            <a:r>
              <a:rPr lang="en-US" altLang="zh-TW" sz="1500" dirty="0" smtClean="0"/>
              <a:t>) to any person globally, including in Hong Kong. Company B will pool funds raised from the offer and use the funds to invest in a portfolio of shares in FinTech companies (</a:t>
            </a:r>
            <a:r>
              <a:rPr lang="en-US" altLang="zh-TW" sz="1500" b="1" dirty="0" smtClean="0"/>
              <a:t>Portfolio</a:t>
            </a:r>
            <a:r>
              <a:rPr lang="en-US" altLang="zh-TW" sz="1500" dirty="0" smtClean="0"/>
              <a:t>). Company B will also manage the Portfolio. Holders of Token B will not have any powers relating to the day-to-day operations of Company B or the management of the Portfolio. Profits arising from the Portfolio will be pooled and distributed as payments to the token holders. The purpose of the arrangement is to enable token holders to receive profits arising from the Portfolio.</a:t>
            </a:r>
          </a:p>
        </p:txBody>
      </p:sp>
      <p:pic>
        <p:nvPicPr>
          <p:cNvPr id="5" name="Picture 2" descr="L:\Pictures\MarketingPhotos\Blockchain, cryptocurrencies\dreamstimemaximum_94979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736" y="3438525"/>
            <a:ext cx="3294528"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31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smtClean="0">
                <a:solidFill>
                  <a:srgbClr val="C00000"/>
                </a:solidFill>
                <a:latin typeface="Century Gothic" pitchFamily="34" charset="0"/>
                <a:ea typeface="PMingLiU" pitchFamily="18" charset="-120"/>
              </a:rPr>
              <a:t>Collective Investment Scheme (CIS)</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7</a:t>
            </a:fld>
            <a:endParaRPr kumimoji="0" lang="en-GB" altLang="zh-HK" sz="120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The essential features of a CIS: </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it must involve an arrangement in respect of property (property is broadly defined)</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participants do not have day-to-day control over the management of the property (even if they have the right to be consulted or to give directions about the management of the property)</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the property is managed as a whole by or on behalf of the person operating the arrangements, </a:t>
            </a:r>
            <a:r>
              <a:rPr lang="en-US" altLang="zh-TW" sz="1500" u="sng" dirty="0" smtClean="0"/>
              <a:t>and/or</a:t>
            </a:r>
            <a:r>
              <a:rPr lang="en-US" altLang="zh-TW" sz="1500" dirty="0" smtClean="0"/>
              <a:t> the participants’ contributions and the profits or income are pooled; and</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the purpose or effect of the arrangement is to provide participants with profits, income or other returns from the acquisition or management of the property</a:t>
            </a:r>
          </a:p>
        </p:txBody>
      </p:sp>
    </p:spTree>
    <p:extLst>
      <p:ext uri="{BB962C8B-B14F-4D97-AF65-F5344CB8AC3E}">
        <p14:creationId xmlns:p14="http://schemas.microsoft.com/office/powerpoint/2010/main" val="77135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GB" altLang="zh-HK" sz="2400" b="1" dirty="0" err="1" smtClean="0">
                <a:solidFill>
                  <a:srgbClr val="C00000"/>
                </a:solidFill>
                <a:latin typeface="Century Gothic" pitchFamily="34" charset="0"/>
                <a:ea typeface="PMingLiU" pitchFamily="18" charset="-120"/>
              </a:rPr>
              <a:t>Crowdfunding</a:t>
            </a:r>
            <a:r>
              <a:rPr lang="en-GB" altLang="zh-HK" sz="2400" b="1" dirty="0" smtClean="0">
                <a:solidFill>
                  <a:srgbClr val="C00000"/>
                </a:solidFill>
                <a:latin typeface="Century Gothic" pitchFamily="34" charset="0"/>
                <a:ea typeface="PMingLiU" pitchFamily="18" charset="-120"/>
              </a:rPr>
              <a:t> ICOs</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8</a:t>
            </a:fld>
            <a:endParaRPr kumimoji="0" lang="en-GB" altLang="zh-HK" sz="1200" smtClean="0">
              <a:latin typeface="Calibri" pitchFamily="34" charset="0"/>
            </a:endParaRPr>
          </a:p>
        </p:txBody>
      </p:sp>
      <p:sp>
        <p:nvSpPr>
          <p:cNvPr id="9220" name="Rectangle 3"/>
          <p:cNvSpPr>
            <a:spLocks/>
          </p:cNvSpPr>
          <p:nvPr/>
        </p:nvSpPr>
        <p:spPr bwMode="auto">
          <a:xfrm>
            <a:off x="395288" y="1341438"/>
            <a:ext cx="8280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The problems with fitting a </a:t>
            </a:r>
            <a:r>
              <a:rPr lang="en-US" altLang="zh-TW" sz="1500" dirty="0" err="1" smtClean="0"/>
              <a:t>crowdfunding</a:t>
            </a:r>
            <a:r>
              <a:rPr lang="en-US" altLang="zh-TW" sz="1500" dirty="0" smtClean="0"/>
              <a:t> ICO token into the CIS definition:</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 what is the “property”?</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 what is the “return”?</a:t>
            </a:r>
          </a:p>
          <a:p>
            <a:pPr lvl="1" algn="just">
              <a:spcBef>
                <a:spcPts val="600"/>
              </a:spcBef>
              <a:spcAft>
                <a:spcPts val="1200"/>
              </a:spcAft>
              <a:buClr>
                <a:srgbClr val="C80E1D"/>
              </a:buClr>
              <a:buSzPct val="76000"/>
            </a:pPr>
            <a:endParaRPr lang="en-US" altLang="zh-TW" sz="1500" dirty="0" smtClean="0"/>
          </a:p>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Reward-based </a:t>
            </a:r>
            <a:r>
              <a:rPr lang="en-US" altLang="zh-TW" sz="1500" dirty="0" err="1" smtClean="0"/>
              <a:t>crowdfunding</a:t>
            </a:r>
            <a:r>
              <a:rPr lang="en-US" altLang="zh-TW" sz="1500" dirty="0" smtClean="0"/>
              <a:t>:</a:t>
            </a:r>
            <a:endParaRPr lang="en-US" altLang="zh-TW" sz="1500" dirty="0"/>
          </a:p>
          <a:p>
            <a:pPr marL="730250" lvl="1" indent="-273050" algn="just">
              <a:spcBef>
                <a:spcPts val="600"/>
              </a:spcBef>
              <a:spcAft>
                <a:spcPts val="1200"/>
              </a:spcAft>
              <a:buClr>
                <a:srgbClr val="C80E1D"/>
              </a:buClr>
              <a:buSzPct val="76000"/>
              <a:buFont typeface="Wingdings 3" pitchFamily="18" charset="2"/>
              <a:buChar char=""/>
            </a:pPr>
            <a:r>
              <a:rPr lang="en-AU" sz="1500" dirty="0" smtClean="0"/>
              <a:t>funds are provided by individuals by way of pre-payment of the purchase price</a:t>
            </a:r>
          </a:p>
          <a:p>
            <a:pPr marL="730250" lvl="1" indent="-273050" algn="just">
              <a:spcBef>
                <a:spcPts val="600"/>
              </a:spcBef>
              <a:spcAft>
                <a:spcPts val="1200"/>
              </a:spcAft>
              <a:buClr>
                <a:srgbClr val="C80E1D"/>
              </a:buClr>
              <a:buSzPct val="76000"/>
              <a:buFont typeface="Wingdings 3" pitchFamily="18" charset="2"/>
              <a:buChar char=""/>
            </a:pPr>
            <a:r>
              <a:rPr lang="en-US" altLang="zh-TW" sz="1500" dirty="0" smtClean="0"/>
              <a:t>the SFC has accepted that this type of fundraising is not regulated under the Securities and Futures Ordinance (the </a:t>
            </a:r>
            <a:r>
              <a:rPr lang="en-US" altLang="zh-TW" sz="1500" b="1" dirty="0" smtClean="0"/>
              <a:t>SFO</a:t>
            </a:r>
            <a:r>
              <a:rPr lang="en-US" altLang="zh-TW" sz="1500" dirty="0" smtClean="0"/>
              <a:t>) (Cap 571.)</a:t>
            </a:r>
          </a:p>
          <a:p>
            <a:pPr lvl="1" algn="just">
              <a:spcBef>
                <a:spcPts val="600"/>
              </a:spcBef>
              <a:spcAft>
                <a:spcPts val="1200"/>
              </a:spcAft>
              <a:buClr>
                <a:srgbClr val="C80E1D"/>
              </a:buClr>
              <a:buSzPct val="76000"/>
            </a:pPr>
            <a:endParaRPr lang="en-US" altLang="zh-TW" sz="1500" dirty="0" smtClean="0"/>
          </a:p>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The basis on which fund-raising </a:t>
            </a:r>
            <a:r>
              <a:rPr lang="en-US" altLang="zh-TW" sz="1500" dirty="0"/>
              <a:t>ICOs are typically </a:t>
            </a:r>
            <a:r>
              <a:rPr lang="en-US" altLang="zh-TW" sz="1500" dirty="0" err="1"/>
              <a:t>analysed</a:t>
            </a:r>
            <a:r>
              <a:rPr lang="en-US" altLang="zh-TW" sz="1500" dirty="0"/>
              <a:t> is that the token purchase monies are a prepayment for the future right to access and use the platform once it is developed</a:t>
            </a:r>
            <a:endParaRPr lang="en-US" altLang="zh-TW" sz="1500" dirty="0" smtClean="0"/>
          </a:p>
        </p:txBody>
      </p:sp>
      <p:pic>
        <p:nvPicPr>
          <p:cNvPr id="5" name="Picture 4" descr="C:\Users\gabriellechaikin\Desktop\HKGCC Roundtable Luncheon\Crowdfunding Images\Crowdfunding\dreamstimeextralarge_280255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828800"/>
            <a:ext cx="240233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0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r">
              <a:defRPr/>
            </a:pPr>
            <a:r>
              <a:rPr lang="en-US" altLang="zh-HK" sz="2400" b="1" dirty="0" smtClean="0">
                <a:solidFill>
                  <a:srgbClr val="C00000"/>
                </a:solidFill>
                <a:latin typeface="Century Gothic" pitchFamily="34" charset="0"/>
                <a:ea typeface="PMingLiU" pitchFamily="18" charset="-120"/>
              </a:rPr>
              <a:t>Crypto </a:t>
            </a:r>
            <a:r>
              <a:rPr lang="en-US" altLang="zh-HK" sz="2400" b="1" dirty="0">
                <a:solidFill>
                  <a:srgbClr val="C00000"/>
                </a:solidFill>
                <a:latin typeface="Century Gothic" pitchFamily="34" charset="0"/>
                <a:ea typeface="PMingLiU" pitchFamily="18" charset="-120"/>
              </a:rPr>
              <a:t>Trading Exchanges</a:t>
            </a:r>
            <a:endParaRPr lang="en-GB" altLang="zh-HK" sz="2400" b="1" dirty="0">
              <a:solidFill>
                <a:srgbClr val="C00000"/>
              </a:solidFill>
              <a:latin typeface="Century Gothic" pitchFamily="34" charset="0"/>
              <a:ea typeface="PMingLiU" pitchFamily="18" charset="-120"/>
            </a:endParaRPr>
          </a:p>
        </p:txBody>
      </p:sp>
      <p:sp>
        <p:nvSpPr>
          <p:cNvPr id="9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kumimoji="1" sz="1600">
                <a:solidFill>
                  <a:schemeClr val="tx1"/>
                </a:solidFill>
                <a:latin typeface="Arial" charset="0"/>
                <a:ea typeface="PMingLiU" pitchFamily="18" charset="-120"/>
              </a:defRPr>
            </a:lvl1pPr>
            <a:lvl2pPr marL="742950" indent="-285750">
              <a:defRPr kumimoji="1" sz="1600">
                <a:solidFill>
                  <a:schemeClr val="tx1"/>
                </a:solidFill>
                <a:latin typeface="Arial" charset="0"/>
                <a:ea typeface="PMingLiU" pitchFamily="18" charset="-120"/>
              </a:defRPr>
            </a:lvl2pPr>
            <a:lvl3pPr marL="1143000" indent="-228600">
              <a:defRPr kumimoji="1" sz="1600">
                <a:solidFill>
                  <a:schemeClr val="tx1"/>
                </a:solidFill>
                <a:latin typeface="Arial" charset="0"/>
                <a:ea typeface="PMingLiU" pitchFamily="18" charset="-120"/>
              </a:defRPr>
            </a:lvl3pPr>
            <a:lvl4pPr marL="1600200" indent="-228600">
              <a:defRPr kumimoji="1" sz="1600">
                <a:solidFill>
                  <a:schemeClr val="tx1"/>
                </a:solidFill>
                <a:latin typeface="Arial" charset="0"/>
                <a:ea typeface="PMingLiU" pitchFamily="18" charset="-120"/>
              </a:defRPr>
            </a:lvl4pPr>
            <a:lvl5pPr marL="2057400" indent="-228600">
              <a:defRPr kumimoji="1" sz="1600">
                <a:solidFill>
                  <a:schemeClr val="tx1"/>
                </a:solidFill>
                <a:latin typeface="Arial"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charset="0"/>
                <a:ea typeface="PMingLiU" pitchFamily="18" charset="-120"/>
              </a:defRPr>
            </a:lvl9pPr>
          </a:lstStyle>
          <a:p>
            <a:fld id="{6DBD8AB4-F7DE-4BD9-AD08-F14CF5F02DD6}" type="slidenum">
              <a:rPr kumimoji="0" lang="en-GB" altLang="zh-HK" sz="1200" smtClean="0">
                <a:latin typeface="Calibri" pitchFamily="34" charset="0"/>
              </a:rPr>
              <a:pPr/>
              <a:t>9</a:t>
            </a:fld>
            <a:endParaRPr kumimoji="0" lang="en-GB" altLang="zh-HK" sz="1200" smtClean="0">
              <a:latin typeface="Calibri" pitchFamily="34" charset="0"/>
            </a:endParaRPr>
          </a:p>
        </p:txBody>
      </p:sp>
      <p:sp>
        <p:nvSpPr>
          <p:cNvPr id="5" name="Rectangle 2"/>
          <p:cNvSpPr>
            <a:spLocks noChangeArrowheads="1"/>
          </p:cNvSpPr>
          <p:nvPr/>
        </p:nvSpPr>
        <p:spPr bwMode="auto">
          <a:xfrm>
            <a:off x="482601" y="2179170"/>
            <a:ext cx="2533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latin typeface="+mj-lt"/>
              </a:rPr>
              <a:t>Hong Kong cryptocurrency trading exchanges</a:t>
            </a:r>
          </a:p>
        </p:txBody>
      </p:sp>
      <p:sp>
        <p:nvSpPr>
          <p:cNvPr id="6" name="Rectangle 3"/>
          <p:cNvSpPr>
            <a:spLocks noChangeArrowheads="1"/>
          </p:cNvSpPr>
          <p:nvPr/>
        </p:nvSpPr>
        <p:spPr bwMode="auto">
          <a:xfrm>
            <a:off x="3605211" y="2179170"/>
            <a:ext cx="2136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smtClean="0">
                <a:latin typeface="+mj-lt"/>
              </a:rPr>
              <a:t>Obtain money service operator </a:t>
            </a:r>
            <a:r>
              <a:rPr lang="en-US" altLang="en-US" dirty="0" err="1" smtClean="0">
                <a:latin typeface="+mj-lt"/>
              </a:rPr>
              <a:t>licence</a:t>
            </a:r>
            <a:endParaRPr lang="en-US" altLang="en-US" dirty="0">
              <a:latin typeface="+mj-lt"/>
            </a:endParaRPr>
          </a:p>
        </p:txBody>
      </p:sp>
      <p:sp>
        <p:nvSpPr>
          <p:cNvPr id="7" name="Rectangle 4"/>
          <p:cNvSpPr>
            <a:spLocks noChangeArrowheads="1"/>
          </p:cNvSpPr>
          <p:nvPr/>
        </p:nvSpPr>
        <p:spPr bwMode="auto">
          <a:xfrm>
            <a:off x="6500813" y="2179170"/>
            <a:ext cx="212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smtClean="0">
                <a:latin typeface="+mj-lt"/>
              </a:rPr>
              <a:t>Implement </a:t>
            </a:r>
            <a:r>
              <a:rPr lang="en-US" altLang="en-US" dirty="0">
                <a:latin typeface="+mj-lt"/>
              </a:rPr>
              <a:t>AML and </a:t>
            </a:r>
            <a:r>
              <a:rPr lang="en-US" altLang="en-US" dirty="0" smtClean="0">
                <a:latin typeface="+mj-lt"/>
              </a:rPr>
              <a:t>CTF procedures</a:t>
            </a:r>
            <a:endParaRPr lang="en-US" altLang="en-US" dirty="0">
              <a:latin typeface="+mj-lt"/>
            </a:endParaRPr>
          </a:p>
        </p:txBody>
      </p:sp>
      <p:sp>
        <p:nvSpPr>
          <p:cNvPr id="8" name="Right Arrow 7">
            <a:extLst>
              <a:ext uri="{FF2B5EF4-FFF2-40B4-BE49-F238E27FC236}">
                <a16:creationId xmlns:a16="http://schemas.microsoft.com/office/drawing/2014/main" xmlns="" id="{0546C3B2-55AF-EB41-9560-1CD99216C8FB}"/>
              </a:ext>
            </a:extLst>
          </p:cNvPr>
          <p:cNvSpPr/>
          <p:nvPr/>
        </p:nvSpPr>
        <p:spPr>
          <a:xfrm>
            <a:off x="2916239" y="2447160"/>
            <a:ext cx="431800" cy="3635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1600">
                <a:solidFill>
                  <a:schemeClr val="tx1"/>
                </a:solidFill>
                <a:latin typeface="Arial" pitchFamily="34" charset="0"/>
                <a:ea typeface="PMingLiU" pitchFamily="18" charset="-120"/>
              </a:defRPr>
            </a:lvl1pPr>
            <a:lvl2pPr marL="742950" indent="-285750">
              <a:defRPr kumimoji="1" sz="1600">
                <a:solidFill>
                  <a:schemeClr val="tx1"/>
                </a:solidFill>
                <a:latin typeface="Arial" pitchFamily="34" charset="0"/>
                <a:ea typeface="PMingLiU" pitchFamily="18" charset="-120"/>
              </a:defRPr>
            </a:lvl2pPr>
            <a:lvl3pPr marL="1143000" indent="-228600">
              <a:defRPr kumimoji="1" sz="1600">
                <a:solidFill>
                  <a:schemeClr val="tx1"/>
                </a:solidFill>
                <a:latin typeface="Arial" pitchFamily="34" charset="0"/>
                <a:ea typeface="PMingLiU" pitchFamily="18" charset="-120"/>
              </a:defRPr>
            </a:lvl3pPr>
            <a:lvl4pPr marL="1600200" indent="-228600">
              <a:defRPr kumimoji="1" sz="1600">
                <a:solidFill>
                  <a:schemeClr val="tx1"/>
                </a:solidFill>
                <a:latin typeface="Arial" pitchFamily="34" charset="0"/>
                <a:ea typeface="PMingLiU" pitchFamily="18" charset="-120"/>
              </a:defRPr>
            </a:lvl4pPr>
            <a:lvl5pPr marL="2057400" indent="-228600">
              <a:defRPr kumimoji="1" sz="1600">
                <a:solidFill>
                  <a:schemeClr val="tx1"/>
                </a:solidFill>
                <a:latin typeface="Arial" pitchFamily="34" charset="0"/>
                <a:ea typeface="PMingLiU"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PMingLiU"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PMingLiU"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PMingLiU"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PMingLiU" pitchFamily="18" charset="-120"/>
              </a:defRPr>
            </a:lvl9pPr>
          </a:lstStyle>
          <a:p>
            <a:pPr algn="ctr">
              <a:defRPr/>
            </a:pPr>
            <a:endParaRPr lang="en-US" altLang="en-US">
              <a:solidFill>
                <a:srgbClr val="C000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1" y="2415409"/>
            <a:ext cx="463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a:spLocks/>
          </p:cNvSpPr>
          <p:nvPr/>
        </p:nvSpPr>
        <p:spPr bwMode="auto">
          <a:xfrm>
            <a:off x="366713" y="4114800"/>
            <a:ext cx="828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spcBef>
                <a:spcPts val="600"/>
              </a:spcBef>
              <a:spcAft>
                <a:spcPts val="1200"/>
              </a:spcAft>
              <a:buClr>
                <a:srgbClr val="C80E1D"/>
              </a:buClr>
              <a:buSzPct val="76000"/>
              <a:buFont typeface="Wingdings 3" pitchFamily="18" charset="2"/>
              <a:buChar char=""/>
            </a:pPr>
            <a:r>
              <a:rPr lang="en-US" altLang="zh-TW" sz="1500" dirty="0" smtClean="0"/>
              <a:t>Hong </a:t>
            </a:r>
            <a:r>
              <a:rPr lang="en-US" altLang="zh-TW" sz="1500" dirty="0"/>
              <a:t>Kong cryptocurrency trading </a:t>
            </a:r>
            <a:r>
              <a:rPr lang="en-US" altLang="zh-TW" sz="1500" dirty="0" smtClean="0"/>
              <a:t>exchanges typically </a:t>
            </a:r>
            <a:r>
              <a:rPr lang="en-US" altLang="zh-TW" sz="1500" dirty="0"/>
              <a:t>obtain a "money service operator" (</a:t>
            </a:r>
            <a:r>
              <a:rPr lang="en-US" altLang="zh-TW" sz="1500" b="1" dirty="0"/>
              <a:t>MSO</a:t>
            </a:r>
            <a:r>
              <a:rPr lang="en-US" altLang="zh-TW" sz="1500" dirty="0"/>
              <a:t>) </a:t>
            </a:r>
            <a:r>
              <a:rPr lang="en-US" altLang="zh-TW" sz="1500" dirty="0" err="1" smtClean="0"/>
              <a:t>licence</a:t>
            </a:r>
            <a:r>
              <a:rPr lang="en-US" altLang="zh-TW" sz="1500" dirty="0"/>
              <a:t> </a:t>
            </a:r>
            <a:r>
              <a:rPr lang="en-US" altLang="zh-TW" sz="1500" dirty="0" smtClean="0"/>
              <a:t>– not because cryptocurrencies constitute </a:t>
            </a:r>
            <a:r>
              <a:rPr lang="en-US" altLang="zh-TW" sz="1500" dirty="0"/>
              <a:t>money or </a:t>
            </a:r>
            <a:r>
              <a:rPr lang="en-US" altLang="zh-TW" sz="1500" dirty="0" smtClean="0"/>
              <a:t>currencies (which they do not), but because the </a:t>
            </a:r>
            <a:r>
              <a:rPr lang="en-US" altLang="zh-TW" sz="1500" dirty="0"/>
              <a:t>remittance of fiat currency out of Hong Kong, or its receipt from outside Hong Kong, constitutes a remittance service which requires an MSO </a:t>
            </a:r>
            <a:r>
              <a:rPr lang="en-US" altLang="zh-TW" sz="1500" dirty="0" err="1"/>
              <a:t>licence</a:t>
            </a:r>
            <a:endParaRPr lang="en-US" altLang="zh-TW" sz="1500" dirty="0" smtClean="0"/>
          </a:p>
        </p:txBody>
      </p:sp>
    </p:spTree>
    <p:extLst>
      <p:ext uri="{BB962C8B-B14F-4D97-AF65-F5344CB8AC3E}">
        <p14:creationId xmlns:p14="http://schemas.microsoft.com/office/powerpoint/2010/main" val="968239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1084</Words>
  <Application>Microsoft Office PowerPoint</Application>
  <PresentationFormat>On-screen Show (4:3)</PresentationFormat>
  <Paragraphs>117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Introduction</vt:lpstr>
      <vt:lpstr>Are cryptocurrencies securities?</vt:lpstr>
      <vt:lpstr>Are cryptocurrencies securities? (cont.)</vt:lpstr>
      <vt:lpstr>Example of an ICO not involving a securities offering</vt:lpstr>
      <vt:lpstr>Example of an ICO which is a securities offering</vt:lpstr>
      <vt:lpstr>Collective Investment Scheme (CIS)</vt:lpstr>
      <vt:lpstr>Crowdfunding ICOs</vt:lpstr>
      <vt:lpstr>Crypto Trading Exchanges</vt:lpstr>
      <vt:lpstr>SFC February 2018 Statement</vt:lpstr>
      <vt:lpstr>SFC February 2018 Statement (cont.)</vt:lpstr>
      <vt:lpstr>Conclusion</vt:lpstr>
      <vt:lpstr>Contact us</vt:lpstr>
      <vt:lpstr>Other locations</vt:lpstr>
    </vt:vector>
  </TitlesOfParts>
  <Company>Charltons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Charltons</dc:creator>
  <cp:lastModifiedBy>Charltons</cp:lastModifiedBy>
  <cp:revision>37</cp:revision>
  <cp:lastPrinted>2018-02-28T08:45:47Z</cp:lastPrinted>
  <dcterms:created xsi:type="dcterms:W3CDTF">2018-02-28T07:35:21Z</dcterms:created>
  <dcterms:modified xsi:type="dcterms:W3CDTF">2018-03-01T01:12:28Z</dcterms:modified>
</cp:coreProperties>
</file>